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68" r:id="rId2"/>
    <p:sldId id="328" r:id="rId3"/>
    <p:sldId id="298" r:id="rId4"/>
    <p:sldId id="297" r:id="rId5"/>
    <p:sldId id="299" r:id="rId6"/>
    <p:sldId id="289" r:id="rId7"/>
    <p:sldId id="295" r:id="rId8"/>
    <p:sldId id="318" r:id="rId9"/>
    <p:sldId id="290" r:id="rId10"/>
    <p:sldId id="291" r:id="rId11"/>
    <p:sldId id="320" r:id="rId12"/>
    <p:sldId id="321" r:id="rId13"/>
    <p:sldId id="329" r:id="rId14"/>
    <p:sldId id="258" r:id="rId15"/>
    <p:sldId id="267" r:id="rId16"/>
    <p:sldId id="270" r:id="rId17"/>
    <p:sldId id="312" r:id="rId18"/>
    <p:sldId id="313" r:id="rId19"/>
    <p:sldId id="314" r:id="rId20"/>
    <p:sldId id="315" r:id="rId21"/>
    <p:sldId id="316" r:id="rId22"/>
    <p:sldId id="292" r:id="rId23"/>
    <p:sldId id="317" r:id="rId24"/>
    <p:sldId id="319" r:id="rId25"/>
    <p:sldId id="310" r:id="rId26"/>
    <p:sldId id="311" r:id="rId27"/>
    <p:sldId id="274" r:id="rId28"/>
    <p:sldId id="307" r:id="rId29"/>
    <p:sldId id="284" r:id="rId30"/>
    <p:sldId id="304" r:id="rId31"/>
    <p:sldId id="294" r:id="rId32"/>
    <p:sldId id="285" r:id="rId33"/>
    <p:sldId id="306" r:id="rId34"/>
    <p:sldId id="325" r:id="rId35"/>
    <p:sldId id="326" r:id="rId36"/>
    <p:sldId id="286" r:id="rId37"/>
    <p:sldId id="305" r:id="rId38"/>
    <p:sldId id="272" r:id="rId39"/>
    <p:sldId id="303" r:id="rId40"/>
    <p:sldId id="327" r:id="rId41"/>
    <p:sldId id="276" r:id="rId42"/>
    <p:sldId id="323" r:id="rId43"/>
    <p:sldId id="322" r:id="rId44"/>
    <p:sldId id="324" r:id="rId45"/>
    <p:sldId id="330" r:id="rId46"/>
    <p:sldId id="277" r:id="rId47"/>
    <p:sldId id="282" r:id="rId48"/>
    <p:sldId id="278" r:id="rId49"/>
    <p:sldId id="288" r:id="rId50"/>
    <p:sldId id="301" r:id="rId51"/>
    <p:sldId id="296" r:id="rId52"/>
    <p:sldId id="279" r:id="rId53"/>
    <p:sldId id="280" r:id="rId54"/>
    <p:sldId id="308" r:id="rId55"/>
    <p:sldId id="309" r:id="rId56"/>
    <p:sldId id="287" r:id="rId57"/>
    <p:sldId id="269" r:id="rId58"/>
  </p:sldIdLst>
  <p:sldSz cx="9906000" cy="6858000" type="A4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4181">
          <p15:clr>
            <a:srgbClr val="A4A3A4"/>
          </p15:clr>
        </p15:guide>
        <p15:guide id="2" orient="horz" pos="801">
          <p15:clr>
            <a:srgbClr val="A4A3A4"/>
          </p15:clr>
        </p15:guide>
        <p15:guide id="3" orient="horz" pos="1457">
          <p15:clr>
            <a:srgbClr val="A4A3A4"/>
          </p15:clr>
        </p15:guide>
        <p15:guide id="4" pos="464">
          <p15:clr>
            <a:srgbClr val="A4A3A4"/>
          </p15:clr>
        </p15:guide>
        <p15:guide id="5" pos="3120">
          <p15:clr>
            <a:srgbClr val="A4A3A4"/>
          </p15:clr>
        </p15:guide>
        <p15:guide id="6" pos="5837">
          <p15:clr>
            <a:srgbClr val="A4A3A4"/>
          </p15:clr>
        </p15:guide>
        <p15:guide id="7" pos="396">
          <p15:clr>
            <a:srgbClr val="A4A3A4"/>
          </p15:clr>
        </p15:guide>
        <p15:guide id="8" pos="57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2A4D9"/>
    <a:srgbClr val="00559A"/>
    <a:srgbClr val="FF0000"/>
    <a:srgbClr val="0076C2"/>
    <a:srgbClr val="0168A9"/>
    <a:srgbClr val="17659E"/>
    <a:srgbClr val="1DB9E3"/>
    <a:srgbClr val="86D3EC"/>
    <a:srgbClr val="CFEDF7"/>
    <a:srgbClr val="30B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434" y="114"/>
      </p:cViewPr>
      <p:guideLst>
        <p:guide orient="horz" pos="4181"/>
        <p:guide orient="horz" pos="801"/>
        <p:guide orient="horz" pos="1457"/>
        <p:guide pos="464"/>
        <p:guide pos="3120"/>
        <p:guide pos="5837"/>
        <p:guide pos="396"/>
        <p:guide pos="577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50" d="100"/>
          <a:sy n="150" d="100"/>
        </p:scale>
        <p:origin x="-518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8E12D36-CA3B-4F29-BAD7-38440166B734}" type="datetime2">
              <a:rPr lang="en-US" smtClean="0"/>
              <a:t>Thursday, October 16,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© 2010 Masdar - A Mubadala Company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38A896F-3E22-EF4C-8CAA-1F4808A61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8795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DE1995-9EA6-4B5A-927D-F224E51F7394}" type="datetime2">
              <a:rPr lang="en-US" smtClean="0"/>
              <a:t>Thursday, October 16, 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© 2010 Masdar - A Mubadala Company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533388-CE92-6D48-B331-708FC88EF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4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53F4D1A-653A-4378-A64E-8FD24B427AE5}" type="datetime2">
              <a:rPr lang="en-US" smtClean="0"/>
              <a:t>Thursday, October 16,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4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F30D50E-BE7C-4AE7-AC4F-9134991CF202}" type="datetime2">
              <a:rPr lang="en-US" smtClean="0"/>
              <a:t>Thursday, October 16,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8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F30D50E-BE7C-4AE7-AC4F-9134991CF202}" type="datetime2">
              <a:rPr lang="en-US" smtClean="0"/>
              <a:t>Thursday, October 16,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8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F30D50E-BE7C-4AE7-AC4F-9134991CF202}" type="datetime2">
              <a:rPr lang="en-US" smtClean="0"/>
              <a:t>Thursday, October 16,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50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997F33E-3FAC-4E64-BBBF-E4820981B0D5}" type="datetime2">
              <a:rPr lang="en-US" smtClean="0"/>
              <a:t>Thursday, October 16,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0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dirty="0" smtClean="0">
                <a:ea typeface="ＭＳ Ｐゴシック" pitchFamily="-107" charset="-128"/>
                <a:cs typeface="ＭＳ Ｐゴシック" pitchFamily="-107" charset="-128"/>
              </a:rPr>
              <a:t>INDICE DE CADA APARTADO</a:t>
            </a:r>
            <a:endParaRPr lang="en-IE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26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61E04F0-7138-4032-A0A6-68CBDEC7C0FC}" type="datetime2">
              <a:rPr lang="en-US" smtClean="0"/>
              <a:t>Thursday, October 16,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5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977769"/>
            <a:ext cx="9906000" cy="35086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7440" y="2436224"/>
            <a:ext cx="5151120" cy="914400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7440" y="3594527"/>
            <a:ext cx="5151120" cy="9144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0" i="0">
                <a:solidFill>
                  <a:srgbClr val="7F7F7F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97A3F520-2B51-2C4E-9D53-B97EC2A3A568}" type="datetime2">
              <a:rPr lang="en-US" smtClean="0"/>
              <a:t>Thursday, October 16, 2014</a:t>
            </a:fld>
            <a:endParaRPr lang="en-US" dirty="0"/>
          </a:p>
        </p:txBody>
      </p:sp>
      <p:pic>
        <p:nvPicPr>
          <p:cNvPr id="6" name="Picture 5" descr="MASDAR_Division_Orb_Institute (CMYK)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10" name="Picture 9" descr="Untitled-2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F6BE-5E69-6646-BC04-2041E824D202}" type="datetime1">
              <a:rPr lang="es-ES_tradnl" smtClean="0"/>
              <a:pPr/>
              <a:t>16/10/2014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4550" y="6516616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CIC Energigune All rights reserved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9300" y="6533466"/>
            <a:ext cx="2311400" cy="365125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 smtClean="0"/>
              <a:t>Pag</a:t>
            </a:r>
            <a:r>
              <a:rPr lang="es-ES_tradnl" dirty="0" smtClean="0"/>
              <a:t>. </a:t>
            </a:r>
            <a:fld id="{EA535CCD-DDFB-7D44-9796-CDCE327C31C0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1573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42938" y="1630685"/>
            <a:ext cx="5151120" cy="274320"/>
          </a:xfrm>
          <a:prstGeom prst="rect">
            <a:avLst/>
          </a:prstGeom>
        </p:spPr>
        <p:txBody>
          <a:bodyPr/>
          <a:lstStyle>
            <a:lvl1pPr algn="l">
              <a:defRPr sz="2000" b="1" i="0" cap="all">
                <a:solidFill>
                  <a:schemeClr val="bg1"/>
                </a:solidFill>
                <a:latin typeface="Arial Bold"/>
                <a:cs typeface="Arial Bold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642938" y="2101161"/>
            <a:ext cx="5151120" cy="9144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 smtClean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6B60FD7-E87B-F74A-B4E4-C1AB3253FE70}" type="datetime2">
              <a:rPr lang="en-US" smtClean="0"/>
              <a:t>Thursday, October 16, 2014</a:t>
            </a:fld>
            <a:endParaRPr lang="en-US" dirty="0"/>
          </a:p>
        </p:txBody>
      </p:sp>
      <p:pic>
        <p:nvPicPr>
          <p:cNvPr id="5" name="Picture 4" descr="MASDAR_Division_Orb_Institute (CMYK)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7" name="Picture 6" descr="Untitled-2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42938" y="1153004"/>
            <a:ext cx="5151120" cy="437191"/>
          </a:xfrm>
          <a:prstGeom prst="rect">
            <a:avLst/>
          </a:prstGeom>
        </p:spPr>
        <p:txBody>
          <a:bodyPr/>
          <a:lstStyle>
            <a:lvl1pPr algn="l">
              <a:defRPr lang="en-US" sz="2400" b="1" kern="1200" dirty="0">
                <a:solidFill>
                  <a:srgbClr val="0076C2"/>
                </a:solidFill>
                <a:latin typeface="Calibri"/>
                <a:ea typeface="ＭＳ Ｐゴシック" charset="-128"/>
                <a:cs typeface="Calibri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>
          <a:xfrm>
            <a:off x="643890" y="818866"/>
            <a:ext cx="5151120" cy="55273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642938" y="2371529"/>
            <a:ext cx="8618220" cy="4525963"/>
          </a:xfrm>
          <a:prstGeom prst="rect">
            <a:avLst/>
          </a:prstGeom>
        </p:spPr>
        <p:txBody>
          <a:bodyPr/>
          <a:lstStyle>
            <a:lvl1pPr marL="231775" indent="-231775"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  <a:lvl2pPr marL="454025" indent="-222250"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2pPr>
            <a:lvl3pPr marL="231775" indent="-231775"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3pPr>
            <a:lvl4pPr marL="454025" indent="-231775"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4pPr>
            <a:lvl5pPr marL="231775" indent="-231775"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2AAB4F2F-3B6C-9A49-88EA-AEF488D9FBF6}" type="datetime2">
              <a:rPr lang="en-US" smtClean="0"/>
              <a:t>Thursday, October 16, 2014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4C3C5691-7CD4-8649-8654-B34CCFFBFAD6}" type="datetime2">
              <a:rPr lang="en-US" smtClean="0"/>
              <a:t>Thursday, October 16, 2014</a:t>
            </a:fld>
            <a:endParaRPr lang="en-US" dirty="0"/>
          </a:p>
        </p:txBody>
      </p:sp>
      <p:pic>
        <p:nvPicPr>
          <p:cNvPr id="6" name="Picture 5" descr="MASDAR_Division_Orb_Institute (CMYK)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7" name="Picture 6" descr="Untitled-2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642938" y="1600200"/>
            <a:ext cx="4194522" cy="4525963"/>
          </a:xfrm>
          <a:prstGeom prst="rect">
            <a:avLst/>
          </a:prstGeom>
        </p:spPr>
        <p:txBody>
          <a:bodyPr/>
          <a:lstStyle>
            <a:lvl1pPr marL="231775" indent="-231775">
              <a:spcAft>
                <a:spcPts val="600"/>
              </a:spcAft>
              <a:buFont typeface="Arial"/>
              <a:buChar char="•"/>
              <a:defRPr sz="1600" b="0">
                <a:solidFill>
                  <a:srgbClr val="0168A9"/>
                </a:solidFill>
                <a:latin typeface="Calibri"/>
                <a:cs typeface="Calibri"/>
              </a:defRPr>
            </a:lvl1pPr>
            <a:lvl2pPr marL="231775" indent="-231775">
              <a:spcAft>
                <a:spcPts val="600"/>
              </a:spcAft>
              <a:buFont typeface="Lucida Grande"/>
              <a:buChar char="-"/>
              <a:defRPr sz="1600" b="0">
                <a:solidFill>
                  <a:srgbClr val="0168A9"/>
                </a:solidFill>
                <a:latin typeface="Calibri"/>
                <a:cs typeface="Calibri"/>
              </a:defRPr>
            </a:lvl2pPr>
            <a:lvl3pPr marL="454025" indent="-222250">
              <a:buFont typeface="Lucida Grande"/>
              <a:buChar char="-"/>
              <a:defRPr sz="1600" b="0">
                <a:solidFill>
                  <a:srgbClr val="2480B2"/>
                </a:solidFill>
                <a:latin typeface="Arial"/>
                <a:cs typeface="Arial"/>
              </a:defRPr>
            </a:lvl3pPr>
            <a:lvl4pPr marL="454025" indent="-231775">
              <a:defRPr sz="1600">
                <a:solidFill>
                  <a:srgbClr val="2480B2"/>
                </a:solidFill>
                <a:latin typeface="Arial"/>
                <a:cs typeface="Arial"/>
              </a:defRPr>
            </a:lvl4pPr>
            <a:lvl5pPr marL="231775" indent="-231775">
              <a:defRPr sz="1600">
                <a:solidFill>
                  <a:srgbClr val="2480B2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5068541" y="1600200"/>
            <a:ext cx="4194522" cy="4525963"/>
          </a:xfrm>
          <a:prstGeom prst="rect">
            <a:avLst/>
          </a:prstGeom>
        </p:spPr>
        <p:txBody>
          <a:bodyPr/>
          <a:lstStyle>
            <a:lvl1pPr marL="231775" indent="-231775">
              <a:spcAft>
                <a:spcPts val="600"/>
              </a:spcAft>
              <a:buFont typeface="Arial"/>
              <a:buChar char="•"/>
              <a:defRPr sz="1600" b="0">
                <a:solidFill>
                  <a:srgbClr val="0168A9"/>
                </a:solidFill>
                <a:latin typeface="Arial"/>
                <a:cs typeface="Arial"/>
              </a:defRPr>
            </a:lvl1pPr>
            <a:lvl2pPr marL="231775" indent="-231775">
              <a:spcAft>
                <a:spcPts val="600"/>
              </a:spcAft>
              <a:buFont typeface="Lucida Grande"/>
              <a:buChar char="-"/>
              <a:defRPr sz="1600" b="0">
                <a:solidFill>
                  <a:srgbClr val="0168A9"/>
                </a:solidFill>
                <a:latin typeface="Arial"/>
                <a:cs typeface="Arial"/>
              </a:defRPr>
            </a:lvl2pPr>
            <a:lvl3pPr marL="231775" indent="-231775">
              <a:defRPr sz="1600">
                <a:solidFill>
                  <a:srgbClr val="2480B2"/>
                </a:solidFill>
                <a:latin typeface="Arial"/>
                <a:cs typeface="Arial"/>
              </a:defRPr>
            </a:lvl3pPr>
            <a:lvl4pPr marL="454025" indent="-231775">
              <a:defRPr sz="1600">
                <a:solidFill>
                  <a:srgbClr val="2480B2"/>
                </a:solidFill>
                <a:latin typeface="Arial"/>
                <a:cs typeface="Arial"/>
              </a:defRPr>
            </a:lvl4pPr>
            <a:lvl5pPr marL="231775" indent="-231775">
              <a:defRPr sz="1600">
                <a:solidFill>
                  <a:srgbClr val="2480B2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ED312C51-7CB6-AC41-90F4-1190B570A5AA}" type="datetime2">
              <a:rPr lang="en-US" smtClean="0"/>
              <a:t>Thursday, October 16, 2014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"/>
          </p:nvPr>
        </p:nvSpPr>
        <p:spPr>
          <a:xfrm>
            <a:off x="4953000" y="1371600"/>
            <a:ext cx="4953000" cy="4800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rgbClr val="2480B2"/>
                </a:solidFill>
                <a:latin typeface="Calibri"/>
                <a:cs typeface="Calibri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643890" y="1600200"/>
            <a:ext cx="4105749" cy="4525963"/>
          </a:xfrm>
          <a:prstGeom prst="rect">
            <a:avLst/>
          </a:prstGeom>
        </p:spPr>
        <p:txBody>
          <a:bodyPr/>
          <a:lstStyle>
            <a:lvl1pPr marL="231775" indent="-231775">
              <a:spcAft>
                <a:spcPts val="600"/>
              </a:spcAft>
              <a:defRPr sz="1800">
                <a:solidFill>
                  <a:srgbClr val="0168A9"/>
                </a:solidFill>
                <a:latin typeface="Calibri"/>
                <a:cs typeface="Calibri"/>
              </a:defRPr>
            </a:lvl1pPr>
            <a:lvl2pPr marL="454025" indent="-222250">
              <a:spcAft>
                <a:spcPts val="600"/>
              </a:spcAft>
              <a:defRPr sz="1800">
                <a:solidFill>
                  <a:srgbClr val="0168A9"/>
                </a:solidFill>
                <a:latin typeface="Calibri"/>
                <a:cs typeface="Calibri"/>
              </a:defRPr>
            </a:lvl2pPr>
            <a:lvl3pPr marL="231775" indent="-231775">
              <a:spcAft>
                <a:spcPts val="600"/>
              </a:spcAft>
              <a:defRPr sz="1800">
                <a:solidFill>
                  <a:srgbClr val="0168A9"/>
                </a:solidFill>
                <a:latin typeface="Calibri"/>
                <a:cs typeface="Calibri"/>
              </a:defRPr>
            </a:lvl3pPr>
            <a:lvl4pPr marL="454025" indent="-231775">
              <a:spcAft>
                <a:spcPts val="600"/>
              </a:spcAft>
              <a:defRPr sz="1800">
                <a:solidFill>
                  <a:srgbClr val="0168A9"/>
                </a:solidFill>
                <a:latin typeface="Calibri"/>
                <a:cs typeface="Calibri"/>
              </a:defRPr>
            </a:lvl4pPr>
            <a:lvl5pPr marL="231775" indent="-231775">
              <a:spcAft>
                <a:spcPts val="600"/>
              </a:spcAft>
              <a:defRPr sz="1800">
                <a:solidFill>
                  <a:srgbClr val="0168A9"/>
                </a:solidFill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B349EDA8-5AB4-4A47-9C86-B16554180EF5}" type="datetime2">
              <a:rPr lang="en-US" smtClean="0"/>
              <a:t>Thursday, October 16, 2014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9906000" cy="4800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rgbClr val="2480B2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AD9555F2-BBBB-D94C-9C25-E2AF8BB8D909}" type="datetime2">
              <a:rPr lang="en-US" smtClean="0"/>
              <a:t>Thursday, October 16, 2014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4953000" cy="4800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rgbClr val="2480B2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4953000" y="1371600"/>
            <a:ext cx="4953000" cy="4800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rgbClr val="2480B2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99884292-2BCF-874E-AF81-8152C205F5AF}" type="datetime2">
              <a:rPr lang="en-US" smtClean="0"/>
              <a:t>Thursday, October 16, 2014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9889ADDC-5384-B04F-96C0-C13D1DA60B81}" type="datetime2">
              <a:rPr lang="en-US" smtClean="0"/>
              <a:t>Thursday, October 16, 2014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38" y="6172200"/>
            <a:ext cx="4310062" cy="6858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4612F547-5EFD-8741-97DA-BA500A2B8C5D}" type="datetime2">
              <a:rPr lang="en-US" smtClean="0"/>
              <a:t>Thursday, October 16, 2014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583359" y="6406738"/>
            <a:ext cx="1127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0CFDFDA-FF55-3845-94B8-A8E030BE5C65}" type="slidenum">
              <a:rPr lang="en-US" sz="1200" smtClean="0">
                <a:solidFill>
                  <a:srgbClr val="595959"/>
                </a:solidFill>
              </a:rPr>
              <a:pPr algn="r"/>
              <a:t>‹#›</a:t>
            </a:fld>
            <a:endParaRPr lang="en-US" sz="1200" dirty="0">
              <a:solidFill>
                <a:srgbClr val="595959"/>
              </a:solidFill>
            </a:endParaRPr>
          </a:p>
        </p:txBody>
      </p:sp>
      <p:pic>
        <p:nvPicPr>
          <p:cNvPr id="5" name="Picture 4" descr="MASDAR_Division_Orb_Institute (CMYK).eps"/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6" name="Picture 5" descr="Untitled-2.pn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0hckM8TKY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5.png"/><Relationship Id="rId4" Type="http://schemas.openxmlformats.org/officeDocument/2006/relationships/image" Target="../media/image7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8.gif"/><Relationship Id="rId4" Type="http://schemas.openxmlformats.org/officeDocument/2006/relationships/hyperlink" Target="http://www.dlr.de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2.gif"/><Relationship Id="rId4" Type="http://schemas.openxmlformats.org/officeDocument/2006/relationships/image" Target="../media/image10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eg"/><Relationship Id="rId5" Type="http://schemas.openxmlformats.org/officeDocument/2006/relationships/image" Target="../media/image109.png"/><Relationship Id="rId4" Type="http://schemas.openxmlformats.org/officeDocument/2006/relationships/image" Target="../media/image108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12.jpeg"/><Relationship Id="rId7" Type="http://schemas.openxmlformats.org/officeDocument/2006/relationships/image" Target="../media/image116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11" Type="http://schemas.openxmlformats.org/officeDocument/2006/relationships/image" Target="../media/image110.jpeg"/><Relationship Id="rId5" Type="http://schemas.openxmlformats.org/officeDocument/2006/relationships/image" Target="../media/image114.jpeg"/><Relationship Id="rId10" Type="http://schemas.openxmlformats.org/officeDocument/2006/relationships/image" Target="../media/image109.png"/><Relationship Id="rId4" Type="http://schemas.openxmlformats.org/officeDocument/2006/relationships/image" Target="../media/image113.jpeg"/><Relationship Id="rId9" Type="http://schemas.openxmlformats.org/officeDocument/2006/relationships/image" Target="../media/image11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I Dorms_3Oct2010_03.jpg"/>
          <p:cNvPicPr>
            <a:picLocks noChangeAspect="1"/>
          </p:cNvPicPr>
          <p:nvPr/>
        </p:nvPicPr>
        <p:blipFill rotWithShape="1">
          <a:blip r:embed="rId3" cstate="print"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" y="-8881"/>
            <a:ext cx="9914881" cy="685799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-84831"/>
            <a:ext cx="9905999" cy="6933949"/>
          </a:xfrm>
          <a:prstGeom prst="rect">
            <a:avLst/>
          </a:prstGeom>
          <a:solidFill>
            <a:schemeClr val="accent6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946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28558" y="6172200"/>
            <a:ext cx="4310062" cy="685800"/>
          </a:xfrm>
        </p:spPr>
        <p:txBody>
          <a:bodyPr/>
          <a:lstStyle/>
          <a:p>
            <a:fld id="{127EDC38-A464-496D-A341-AA525F2A3F17}" type="datetime2">
              <a:rPr lang="en-US" smtClean="0">
                <a:solidFill>
                  <a:srgbClr val="595959"/>
                </a:solidFill>
              </a:rPr>
              <a:t>Thursday, October 16, 2014</a:t>
            </a:fld>
            <a:endParaRPr lang="en-US" dirty="0" smtClean="0">
              <a:solidFill>
                <a:srgbClr val="595959"/>
              </a:solidFill>
            </a:endParaRPr>
          </a:p>
        </p:txBody>
      </p:sp>
      <p:pic>
        <p:nvPicPr>
          <p:cNvPr id="3" name="Picture 2" descr="stri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84739"/>
            <a:ext cx="9906000" cy="196222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286603" y="-8881"/>
            <a:ext cx="2610516" cy="837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MASDAR_Division_Orb_Institute (CMYK).eps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8882" y="-5744"/>
            <a:ext cx="9104209" cy="834732"/>
          </a:xfrm>
          <a:prstGeom prst="rect">
            <a:avLst/>
          </a:prstGeom>
        </p:spPr>
      </p:pic>
      <p:pic>
        <p:nvPicPr>
          <p:cNvPr id="19" name="Picture 18" descr="Untitled-2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557" y="104714"/>
            <a:ext cx="2076296" cy="6076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67730" y="1870932"/>
            <a:ext cx="8170540" cy="886035"/>
          </a:xfrm>
        </p:spPr>
        <p:txBody>
          <a:bodyPr/>
          <a:lstStyle/>
          <a:p>
            <a:r>
              <a:rPr lang="en-US" sz="3600" dirty="0" smtClean="0"/>
              <a:t>Solar Resource &amp; Solar Technologies</a:t>
            </a:r>
            <a:br>
              <a:rPr lang="en-US" sz="3600" dirty="0" smtClean="0"/>
            </a:br>
            <a:r>
              <a:rPr lang="en-US" sz="1400" b="0" dirty="0" smtClean="0"/>
              <a:t>UCC501 – Part 1</a:t>
            </a:r>
            <a:endParaRPr lang="en-US" sz="1400" b="0" dirty="0"/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950757" y="2859119"/>
            <a:ext cx="8170540" cy="1808966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dirty="0" smtClean="0"/>
              <a:t>Dr. Nicolas CALVET</a:t>
            </a:r>
          </a:p>
          <a:p>
            <a:r>
              <a:rPr lang="en-US" sz="2400" b="0" dirty="0" smtClean="0"/>
              <a:t>Assistant Professor</a:t>
            </a:r>
          </a:p>
          <a:p>
            <a:r>
              <a:rPr lang="en-US" sz="1800" b="0" dirty="0" smtClean="0"/>
              <a:t>Thermal Energy Storage (TES) Group Leader</a:t>
            </a:r>
          </a:p>
          <a:p>
            <a:r>
              <a:rPr lang="en-US" sz="1800" b="0" dirty="0" err="1" smtClean="0"/>
              <a:t>iEnergy</a:t>
            </a:r>
            <a:r>
              <a:rPr lang="en-US" sz="1800" b="0" dirty="0" smtClean="0"/>
              <a:t> Center</a:t>
            </a:r>
          </a:p>
          <a:p>
            <a:r>
              <a:rPr lang="en-US" sz="1800" b="0" dirty="0" smtClean="0"/>
              <a:t>Department of Mechanical and Materials Engineering (MME)</a:t>
            </a:r>
          </a:p>
        </p:txBody>
      </p:sp>
    </p:spTree>
    <p:extLst>
      <p:ext uri="{BB962C8B-B14F-4D97-AF65-F5344CB8AC3E}">
        <p14:creationId xmlns:p14="http://schemas.microsoft.com/office/powerpoint/2010/main" val="20576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5209" y="6097857"/>
            <a:ext cx="4634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 smtClean="0"/>
              <a:t>Source</a:t>
            </a:r>
            <a:r>
              <a:rPr lang="en-US" sz="1200" i="1" dirty="0"/>
              <a:t>: Franz </a:t>
            </a:r>
            <a:r>
              <a:rPr lang="en-US" sz="1200" i="1" dirty="0" err="1" smtClean="0"/>
              <a:t>Trieb</a:t>
            </a:r>
            <a:r>
              <a:rPr lang="en-US" sz="1200" i="1" dirty="0" smtClean="0"/>
              <a:t>, DLR, </a:t>
            </a:r>
            <a:r>
              <a:rPr lang="en-US" sz="1200" i="1" dirty="0" err="1" smtClean="0"/>
              <a:t>SolarPaces</a:t>
            </a:r>
            <a:r>
              <a:rPr lang="en-US" sz="1200" i="1" dirty="0" smtClean="0"/>
              <a:t> 2009, Berlin Germany</a:t>
            </a:r>
            <a:endParaRPr lang="en-US" sz="1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" y="953410"/>
            <a:ext cx="9235440" cy="4802717"/>
          </a:xfrm>
          <a:prstGeom prst="rect">
            <a:avLst/>
          </a:prstGeom>
        </p:spPr>
      </p:pic>
      <p:sp>
        <p:nvSpPr>
          <p:cNvPr id="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</a:t>
            </a:r>
            <a:r>
              <a:rPr lang="en-US" sz="2400" dirty="0" smtClean="0">
                <a:solidFill>
                  <a:schemeClr val="bg1"/>
                </a:solidFill>
              </a:rPr>
              <a:t>Resource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706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37" t="10971" r="28540" b="40011"/>
          <a:stretch/>
        </p:blipFill>
        <p:spPr>
          <a:xfrm>
            <a:off x="588525" y="1678479"/>
            <a:ext cx="8728949" cy="37475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</a:t>
            </a:r>
            <a:r>
              <a:rPr lang="en-US" sz="2400" dirty="0" smtClean="0">
                <a:solidFill>
                  <a:schemeClr val="bg1"/>
                </a:solidFill>
              </a:rPr>
              <a:t>Resource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5302" y="5748361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u="sng" dirty="0" smtClean="0">
                <a:latin typeface="+mn-lt"/>
              </a:rPr>
              <a:t>Source</a:t>
            </a:r>
            <a:r>
              <a:rPr lang="en-US" sz="1800" i="1" dirty="0" smtClean="0">
                <a:latin typeface="+mn-lt"/>
              </a:rPr>
              <a:t>: Dr. O. Goebel</a:t>
            </a:r>
            <a:endParaRPr lang="en-US" sz="1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0785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4C3C5691-7CD4-8649-8654-B34CCFFBFAD6}" type="datetime2">
              <a:rPr lang="en-US" smtClean="0"/>
              <a:t>Thursday, October 16, 2014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140" t="21077" r="20918" b="13238"/>
          <a:stretch/>
        </p:blipFill>
        <p:spPr>
          <a:xfrm>
            <a:off x="841843" y="1515291"/>
            <a:ext cx="8222314" cy="45382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044" y="945227"/>
            <a:ext cx="4655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Solar Power Potential in Abu Dhabi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86949" y="5556069"/>
            <a:ext cx="277208" cy="497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29210" y="6079368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u="sng" dirty="0" smtClean="0">
                <a:latin typeface="+mn-lt"/>
              </a:rPr>
              <a:t>Source</a:t>
            </a:r>
            <a:r>
              <a:rPr lang="en-US" sz="1800" i="1" dirty="0" smtClean="0">
                <a:latin typeface="+mn-lt"/>
              </a:rPr>
              <a:t>: Dr. O. Goebel</a:t>
            </a:r>
            <a:endParaRPr lang="en-US" sz="1800" i="1" dirty="0">
              <a:latin typeface="+mn-lt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</a:t>
            </a:r>
            <a:r>
              <a:rPr lang="en-US" sz="2400" dirty="0" smtClean="0">
                <a:solidFill>
                  <a:schemeClr val="bg1"/>
                </a:solidFill>
              </a:rPr>
              <a:t>Resource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1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ater Glo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458"/>
            <a:ext cx="6809904" cy="6747542"/>
          </a:xfrm>
          <a:prstGeom prst="rect">
            <a:avLst/>
          </a:prstGeom>
        </p:spPr>
      </p:pic>
      <p:pic>
        <p:nvPicPr>
          <p:cNvPr id="9" name="Picture 8" descr="MASDAR_Division_Orb_Institute (CMYK)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11" name="Picture 10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13910"/>
            <a:ext cx="9906000" cy="1425072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Title 6"/>
          <p:cNvSpPr>
            <a:spLocks noGrp="1"/>
          </p:cNvSpPr>
          <p:nvPr>
            <p:ph type="ctrTitle"/>
          </p:nvPr>
        </p:nvSpPr>
        <p:spPr>
          <a:xfrm>
            <a:off x="596373" y="3449733"/>
            <a:ext cx="8725660" cy="1108842"/>
          </a:xfrm>
        </p:spPr>
        <p:txBody>
          <a:bodyPr/>
          <a:lstStyle/>
          <a:p>
            <a:r>
              <a:rPr lang="en-US" sz="4800" b="0" dirty="0" smtClean="0"/>
              <a:t>Solar Technologies</a:t>
            </a:r>
            <a:endParaRPr lang="en-US" sz="4800" b="0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974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3019"/>
              </p:ext>
            </p:extLst>
          </p:nvPr>
        </p:nvGraphicFramePr>
        <p:xfrm>
          <a:off x="642938" y="2934544"/>
          <a:ext cx="8588148" cy="1574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861"/>
                <a:gridCol w="4568287"/>
              </a:tblGrid>
              <a:tr h="503006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559A"/>
                          </a:solidFill>
                        </a:rPr>
                        <a:t>1. </a:t>
                      </a:r>
                      <a:r>
                        <a:rPr lang="en-US" b="0" u="sng" dirty="0" smtClean="0">
                          <a:solidFill>
                            <a:srgbClr val="00559A"/>
                          </a:solidFill>
                        </a:rPr>
                        <a:t>Non-Concentrated Solar Technologies</a:t>
                      </a:r>
                    </a:p>
                    <a:p>
                      <a:r>
                        <a:rPr lang="en-US" b="0" dirty="0" smtClean="0">
                          <a:solidFill>
                            <a:srgbClr val="00559A"/>
                          </a:solidFill>
                        </a:rPr>
                        <a:t>	</a:t>
                      </a:r>
                      <a:endParaRPr lang="en-US" dirty="0">
                        <a:solidFill>
                          <a:srgbClr val="00559A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2. </a:t>
                      </a:r>
                      <a:r>
                        <a:rPr lang="en-US" b="0" u="sng" dirty="0" smtClean="0">
                          <a:solidFill>
                            <a:srgbClr val="FF0000"/>
                          </a:solidFill>
                        </a:rPr>
                        <a:t>Concentrated Solar Technologies</a:t>
                      </a:r>
                    </a:p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34153">
                <a:tc>
                  <a:txBody>
                    <a:bodyPr/>
                    <a:lstStyle/>
                    <a:p>
                      <a:r>
                        <a:rPr lang="en-US" b="0" i="1" dirty="0" smtClean="0">
                          <a:solidFill>
                            <a:srgbClr val="00559A"/>
                          </a:solidFill>
                        </a:rPr>
                        <a:t>1.1.	Photovoltaic</a:t>
                      </a:r>
                    </a:p>
                    <a:p>
                      <a:r>
                        <a:rPr lang="en-US" b="0" i="1" dirty="0" smtClean="0">
                          <a:solidFill>
                            <a:srgbClr val="00559A"/>
                          </a:solidFill>
                        </a:rPr>
                        <a:t>1.2. Solar Thermal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2.1. Concentrated Photovoltaic (CPV)</a:t>
                      </a:r>
                    </a:p>
                    <a:p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2.2. Concentrated Solar Power (CSP)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ight Arrow 1"/>
          <p:cNvSpPr/>
          <p:nvPr/>
        </p:nvSpPr>
        <p:spPr>
          <a:xfrm>
            <a:off x="531223" y="2177138"/>
            <a:ext cx="8482148" cy="470263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80000">
                <a:srgbClr val="0076C2">
                  <a:shade val="67500"/>
                  <a:satMod val="115000"/>
                </a:srgbClr>
              </a:gs>
              <a:gs pos="100000">
                <a:srgbClr val="0076C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02A4D9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56317" y="1689463"/>
            <a:ext cx="134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(°C)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9721" y="2011683"/>
            <a:ext cx="907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Ambient T</a:t>
            </a:r>
            <a:endParaRPr lang="en-US" sz="1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67795" y="2011683"/>
            <a:ext cx="0" cy="92286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54879" y="2011683"/>
            <a:ext cx="425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200							3000</a:t>
            </a:r>
            <a:endParaRPr lang="en-US" sz="1600" dirty="0"/>
          </a:p>
        </p:txBody>
      </p:sp>
      <p:sp>
        <p:nvSpPr>
          <p:cNvPr id="11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4" y="4916732"/>
            <a:ext cx="1039370" cy="9296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9"/>
          <a:stretch/>
        </p:blipFill>
        <p:spPr>
          <a:xfrm>
            <a:off x="1480454" y="4741473"/>
            <a:ext cx="1322509" cy="1280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00" y="4736094"/>
            <a:ext cx="1828800" cy="12909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1" y="4741473"/>
            <a:ext cx="1918869" cy="128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43" y="4741473"/>
            <a:ext cx="1529200" cy="128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ater Glo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458"/>
            <a:ext cx="6809904" cy="6747542"/>
          </a:xfrm>
          <a:prstGeom prst="rect">
            <a:avLst/>
          </a:prstGeom>
        </p:spPr>
      </p:pic>
      <p:pic>
        <p:nvPicPr>
          <p:cNvPr id="9" name="Picture 8" descr="MASDAR_Division_Orb_Institute (CMYK)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11" name="Picture 10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13910"/>
            <a:ext cx="9906000" cy="1425072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Title 6"/>
          <p:cNvSpPr>
            <a:spLocks noGrp="1"/>
          </p:cNvSpPr>
          <p:nvPr>
            <p:ph type="ctrTitle"/>
          </p:nvPr>
        </p:nvSpPr>
        <p:spPr>
          <a:xfrm>
            <a:off x="596373" y="3449733"/>
            <a:ext cx="8725660" cy="1108842"/>
          </a:xfrm>
        </p:spPr>
        <p:txBody>
          <a:bodyPr/>
          <a:lstStyle/>
          <a:p>
            <a:r>
              <a:rPr lang="en-US" sz="4800" b="0" dirty="0" smtClean="0"/>
              <a:t>Non-Concentrated Technologies</a:t>
            </a:r>
            <a:endParaRPr lang="en-US" sz="4800" b="0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58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151120" cy="914400"/>
          </a:xfrm>
        </p:spPr>
        <p:txBody>
          <a:bodyPr/>
          <a:lstStyle/>
          <a:p>
            <a:pPr algn="l"/>
            <a:r>
              <a:rPr lang="en-US" dirty="0" smtClean="0"/>
              <a:t>1.1. Photovoltaic (PV)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0263" y="1676132"/>
            <a:ext cx="490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PV effect: Alexandre Edmund Becquerel in 1839</a:t>
            </a:r>
          </a:p>
          <a:p>
            <a:r>
              <a:rPr lang="en-US" sz="1800" dirty="0" smtClean="0">
                <a:latin typeface="+mn-lt"/>
              </a:rPr>
              <a:t>PV cell: Bells Labs in 1954</a:t>
            </a:r>
            <a:endParaRPr lang="en-US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6306" y="3638755"/>
            <a:ext cx="3310267" cy="341356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216306" y="4576135"/>
            <a:ext cx="3310267" cy="360389"/>
            <a:chOff x="2306761" y="2882538"/>
            <a:chExt cx="3310267" cy="360389"/>
          </a:xfrm>
        </p:grpSpPr>
        <p:sp>
          <p:nvSpPr>
            <p:cNvPr id="8" name="Rectangle 7"/>
            <p:cNvSpPr/>
            <p:nvPr/>
          </p:nvSpPr>
          <p:spPr>
            <a:xfrm>
              <a:off x="2306761" y="2882538"/>
              <a:ext cx="3310267" cy="360389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676049" y="2946834"/>
              <a:ext cx="2734157" cy="238321"/>
              <a:chOff x="2676049" y="2946834"/>
              <a:chExt cx="2734157" cy="23832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676049" y="3005034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862122" y="2946834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191679" y="3005034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563825" y="2946834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377752" y="3005034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893382" y="3005034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079455" y="3005034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265528" y="2946834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595085" y="3005034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967231" y="2946834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781158" y="3005034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296787" y="3005034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1536009" y="4911546"/>
            <a:ext cx="267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Valence band</a:t>
            </a:r>
            <a:endParaRPr lang="en-US" sz="2000" dirty="0">
              <a:latin typeface="Calibri" panose="020F0502020204030204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969442" y="1485648"/>
            <a:ext cx="612980" cy="647721"/>
            <a:chOff x="5969442" y="1485648"/>
            <a:chExt cx="612980" cy="647721"/>
          </a:xfrm>
        </p:grpSpPr>
        <p:sp>
          <p:nvSpPr>
            <p:cNvPr id="26" name="Oval 25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36009" y="3250747"/>
            <a:ext cx="267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Conduction band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82422" y="1518102"/>
            <a:ext cx="2151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Si atom</a:t>
            </a:r>
          </a:p>
          <a:p>
            <a:r>
              <a:rPr lang="en-US" sz="1600" dirty="0" smtClean="0">
                <a:latin typeface="+mj-lt"/>
              </a:rPr>
              <a:t>4e</a:t>
            </a:r>
            <a:r>
              <a:rPr lang="en-US" sz="1600" baseline="30000" dirty="0" smtClean="0">
                <a:latin typeface="+mj-lt"/>
              </a:rPr>
              <a:t>-</a:t>
            </a:r>
            <a:r>
              <a:rPr lang="en-US" sz="1600" dirty="0" smtClean="0">
                <a:latin typeface="+mj-lt"/>
              </a:rPr>
              <a:t> in the valence band</a:t>
            </a:r>
            <a:endParaRPr lang="en-US" sz="16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71722" y="2449463"/>
            <a:ext cx="1267225" cy="648666"/>
            <a:chOff x="5971722" y="2449463"/>
            <a:chExt cx="1267225" cy="648666"/>
          </a:xfrm>
        </p:grpSpPr>
        <p:grpSp>
          <p:nvGrpSpPr>
            <p:cNvPr id="34" name="Group 33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7301286" y="2613701"/>
            <a:ext cx="147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Covalent bond</a:t>
            </a:r>
            <a:endParaRPr lang="en-US" sz="1600" dirty="0">
              <a:latin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967905" y="3503934"/>
            <a:ext cx="1267225" cy="648666"/>
            <a:chOff x="5971722" y="2449463"/>
            <a:chExt cx="1267225" cy="648666"/>
          </a:xfrm>
        </p:grpSpPr>
        <p:grpSp>
          <p:nvGrpSpPr>
            <p:cNvPr id="49" name="Group 48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5967905" y="4195556"/>
            <a:ext cx="1267225" cy="648666"/>
            <a:chOff x="5971722" y="2449463"/>
            <a:chExt cx="1267225" cy="648666"/>
          </a:xfrm>
        </p:grpSpPr>
        <p:grpSp>
          <p:nvGrpSpPr>
            <p:cNvPr id="62" name="Group 61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5967905" y="4902346"/>
            <a:ext cx="1267225" cy="648666"/>
            <a:chOff x="5971722" y="2449463"/>
            <a:chExt cx="1267225" cy="648666"/>
          </a:xfrm>
        </p:grpSpPr>
        <p:grpSp>
          <p:nvGrpSpPr>
            <p:cNvPr id="75" name="Group 74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7276395" y="3502989"/>
            <a:ext cx="612980" cy="647721"/>
            <a:chOff x="5969442" y="1485648"/>
            <a:chExt cx="612980" cy="647721"/>
          </a:xfrm>
        </p:grpSpPr>
        <p:sp>
          <p:nvSpPr>
            <p:cNvPr id="147" name="Oval 146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7276395" y="4194611"/>
            <a:ext cx="612980" cy="647721"/>
            <a:chOff x="5969442" y="1485648"/>
            <a:chExt cx="612980" cy="647721"/>
          </a:xfrm>
        </p:grpSpPr>
        <p:sp>
          <p:nvSpPr>
            <p:cNvPr id="160" name="Oval 159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7276395" y="4901401"/>
            <a:ext cx="612980" cy="647721"/>
            <a:chOff x="5969442" y="1485648"/>
            <a:chExt cx="612980" cy="647721"/>
          </a:xfrm>
        </p:grpSpPr>
        <p:sp>
          <p:nvSpPr>
            <p:cNvPr id="173" name="Oval 172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7951714" y="4329457"/>
            <a:ext cx="9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Si crystal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4" y="2579024"/>
            <a:ext cx="914400" cy="914400"/>
          </a:xfrm>
          <a:prstGeom prst="rect">
            <a:avLst/>
          </a:prstGeom>
        </p:spPr>
      </p:pic>
      <p:cxnSp>
        <p:nvCxnSpPr>
          <p:cNvPr id="181" name="Straight Arrow Connector 180"/>
          <p:cNvCxnSpPr/>
          <p:nvPr/>
        </p:nvCxnSpPr>
        <p:spPr>
          <a:xfrm flipH="1" flipV="1">
            <a:off x="777647" y="3563949"/>
            <a:ext cx="1" cy="1375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31054" y="3768761"/>
            <a:ext cx="565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Calibri" panose="020F0502020204030204" pitchFamily="34" charset="0"/>
              </a:rPr>
              <a:t>Energy</a:t>
            </a:r>
            <a:endParaRPr lang="en-US" sz="105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67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151120" cy="914400"/>
          </a:xfrm>
        </p:spPr>
        <p:txBody>
          <a:bodyPr/>
          <a:lstStyle/>
          <a:p>
            <a:pPr algn="l"/>
            <a:r>
              <a:rPr lang="en-US" dirty="0" smtClean="0"/>
              <a:t>1.1. Photovoltaic (PV)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0263" y="1676132"/>
            <a:ext cx="490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PV effect: Alexandre Edmund Becquerel in 1839</a:t>
            </a:r>
          </a:p>
          <a:p>
            <a:r>
              <a:rPr lang="en-US" sz="1800" dirty="0" smtClean="0">
                <a:latin typeface="+mn-lt"/>
              </a:rPr>
              <a:t>PV cell: Bells Labs in 1954</a:t>
            </a:r>
            <a:endParaRPr lang="en-US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6306" y="3638755"/>
            <a:ext cx="3310267" cy="341356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16306" y="4576135"/>
            <a:ext cx="3310267" cy="36038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85594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71667" y="4640431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2" name="Oval 11"/>
          <p:cNvSpPr/>
          <p:nvPr/>
        </p:nvSpPr>
        <p:spPr>
          <a:xfrm>
            <a:off x="2101224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73370" y="4640431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7297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02927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89000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175073" y="4640431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4630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76776" y="4640431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90703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06332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36009" y="4911546"/>
            <a:ext cx="267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Valence band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36009" y="3250747"/>
            <a:ext cx="267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Conduction band</a:t>
            </a:r>
            <a:endParaRPr lang="en-US" sz="2000" dirty="0">
              <a:latin typeface="Calibri" panose="020F0502020204030204" pitchFamily="34" charset="0"/>
            </a:endParaRP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4" y="2579024"/>
            <a:ext cx="914400" cy="914400"/>
          </a:xfrm>
          <a:prstGeom prst="rect">
            <a:avLst/>
          </a:prstGeom>
        </p:spPr>
      </p:pic>
      <p:cxnSp>
        <p:nvCxnSpPr>
          <p:cNvPr id="181" name="Straight Arrow Connector 180"/>
          <p:cNvCxnSpPr/>
          <p:nvPr/>
        </p:nvCxnSpPr>
        <p:spPr>
          <a:xfrm flipH="1" flipV="1">
            <a:off x="777647" y="3563949"/>
            <a:ext cx="1" cy="1375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31054" y="3768761"/>
            <a:ext cx="565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Calibri" panose="020F0502020204030204" pitchFamily="34" charset="0"/>
              </a:rPr>
              <a:t>Energy</a:t>
            </a:r>
            <a:endParaRPr lang="en-US" sz="1050" dirty="0">
              <a:latin typeface="Calibri" panose="020F0502020204030204" pitchFamily="34" charset="0"/>
            </a:endParaRPr>
          </a:p>
        </p:txBody>
      </p:sp>
      <p:cxnSp>
        <p:nvCxnSpPr>
          <p:cNvPr id="87" name="Curved Connector 86"/>
          <p:cNvCxnSpPr/>
          <p:nvPr/>
        </p:nvCxnSpPr>
        <p:spPr>
          <a:xfrm rot="16200000" flipH="1">
            <a:off x="893080" y="3327630"/>
            <a:ext cx="360445" cy="286007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5261448" y="3634394"/>
            <a:ext cx="3310267" cy="341356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5261448" y="4571774"/>
            <a:ext cx="3310267" cy="36038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630736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5816809" y="4636070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21" name="Oval 120"/>
          <p:cNvSpPr/>
          <p:nvPr/>
        </p:nvSpPr>
        <p:spPr>
          <a:xfrm>
            <a:off x="6146366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518512" y="4636070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332439" y="4694270"/>
            <a:ext cx="113419" cy="12192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848069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034142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220215" y="4636070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549772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921918" y="4636070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735845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251474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5581151" y="4907185"/>
            <a:ext cx="267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Valence band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581151" y="3246386"/>
            <a:ext cx="267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Conduction band</a:t>
            </a:r>
            <a:endParaRPr lang="en-US" sz="2000" dirty="0">
              <a:latin typeface="Calibri" panose="020F0502020204030204" pitchFamily="34" charset="0"/>
            </a:endParaRPr>
          </a:p>
        </p:txBody>
      </p:sp>
      <p:cxnSp>
        <p:nvCxnSpPr>
          <p:cNvPr id="133" name="Straight Arrow Connector 132"/>
          <p:cNvCxnSpPr/>
          <p:nvPr/>
        </p:nvCxnSpPr>
        <p:spPr>
          <a:xfrm flipH="1" flipV="1">
            <a:off x="5127586" y="3559588"/>
            <a:ext cx="1" cy="1375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6628469" y="3759027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urved Connector 49"/>
          <p:cNvCxnSpPr/>
          <p:nvPr/>
        </p:nvCxnSpPr>
        <p:spPr>
          <a:xfrm rot="16200000" flipV="1">
            <a:off x="6042350" y="4335414"/>
            <a:ext cx="366283" cy="260432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5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0.12741 0.180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2" y="90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-1.48148E-6 L 0.0391 -0.132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7 -4.44444E-6 L -0.02949 0.1405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538E-6 2.59259E-6 L -0.07372 -0.1777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6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5" grpId="0" animBg="1"/>
      <p:bldP spid="117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3" grpId="1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/>
      <p:bldP spid="132" grpId="0"/>
      <p:bldP spid="134" grpId="0" animBg="1"/>
      <p:bldP spid="13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151120" cy="914400"/>
          </a:xfrm>
        </p:spPr>
        <p:txBody>
          <a:bodyPr/>
          <a:lstStyle/>
          <a:p>
            <a:pPr algn="l"/>
            <a:r>
              <a:rPr lang="en-US" dirty="0" smtClean="0"/>
              <a:t>1.1. Photovoltaic (PV)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742762" y="3405281"/>
            <a:ext cx="1267225" cy="648666"/>
            <a:chOff x="5971722" y="2449463"/>
            <a:chExt cx="1267225" cy="648666"/>
          </a:xfrm>
        </p:grpSpPr>
        <p:grpSp>
          <p:nvGrpSpPr>
            <p:cNvPr id="49" name="Group 48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742762" y="4096903"/>
            <a:ext cx="1267225" cy="648666"/>
            <a:chOff x="5971722" y="2449463"/>
            <a:chExt cx="1267225" cy="648666"/>
          </a:xfrm>
        </p:grpSpPr>
        <p:grpSp>
          <p:nvGrpSpPr>
            <p:cNvPr id="62" name="Group 61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742762" y="4803693"/>
            <a:ext cx="1267225" cy="648666"/>
            <a:chOff x="5971722" y="2449463"/>
            <a:chExt cx="1267225" cy="648666"/>
          </a:xfrm>
        </p:grpSpPr>
        <p:grpSp>
          <p:nvGrpSpPr>
            <p:cNvPr id="75" name="Group 74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2051252" y="3404336"/>
            <a:ext cx="612980" cy="647721"/>
            <a:chOff x="5969442" y="1485648"/>
            <a:chExt cx="612980" cy="647721"/>
          </a:xfrm>
        </p:grpSpPr>
        <p:sp>
          <p:nvSpPr>
            <p:cNvPr id="147" name="Oval 146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2051252" y="4095958"/>
            <a:ext cx="612980" cy="647721"/>
            <a:chOff x="5969442" y="1485648"/>
            <a:chExt cx="612980" cy="647721"/>
          </a:xfrm>
        </p:grpSpPr>
        <p:sp>
          <p:nvSpPr>
            <p:cNvPr id="160" name="Oval 159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2051252" y="4802748"/>
            <a:ext cx="612980" cy="647721"/>
            <a:chOff x="5969442" y="1485648"/>
            <a:chExt cx="612980" cy="647721"/>
          </a:xfrm>
        </p:grpSpPr>
        <p:sp>
          <p:nvSpPr>
            <p:cNvPr id="173" name="Oval 172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1242706" y="5580211"/>
            <a:ext cx="9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Si crystal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3816624" y="3407171"/>
            <a:ext cx="1267225" cy="648666"/>
            <a:chOff x="5971722" y="2449463"/>
            <a:chExt cx="1267225" cy="648666"/>
          </a:xfrm>
        </p:grpSpPr>
        <p:grpSp>
          <p:nvGrpSpPr>
            <p:cNvPr id="108" name="Group 107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3816624" y="4098793"/>
            <a:ext cx="1267225" cy="648666"/>
            <a:chOff x="5971722" y="2449463"/>
            <a:chExt cx="1267225" cy="648666"/>
          </a:xfrm>
        </p:grpSpPr>
        <p:grpSp>
          <p:nvGrpSpPr>
            <p:cNvPr id="121" name="Group 120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128" name="Oval 127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3816624" y="4805583"/>
            <a:ext cx="1267225" cy="648666"/>
            <a:chOff x="5971722" y="2449463"/>
            <a:chExt cx="1267225" cy="648666"/>
          </a:xfrm>
        </p:grpSpPr>
        <p:grpSp>
          <p:nvGrpSpPr>
            <p:cNvPr id="134" name="Group 133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5125114" y="3406226"/>
            <a:ext cx="612980" cy="647721"/>
            <a:chOff x="5969442" y="1485648"/>
            <a:chExt cx="612980" cy="647721"/>
          </a:xfrm>
        </p:grpSpPr>
        <p:sp>
          <p:nvSpPr>
            <p:cNvPr id="154" name="Oval 153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125114" y="4097848"/>
            <a:ext cx="612980" cy="647721"/>
            <a:chOff x="5969442" y="1485648"/>
            <a:chExt cx="612980" cy="647721"/>
          </a:xfrm>
        </p:grpSpPr>
        <p:sp>
          <p:nvSpPr>
            <p:cNvPr id="165" name="Oval 164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67" name="Oval 166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5125114" y="4804638"/>
            <a:ext cx="612980" cy="647721"/>
            <a:chOff x="5969442" y="1485648"/>
            <a:chExt cx="612980" cy="647721"/>
          </a:xfrm>
        </p:grpSpPr>
        <p:sp>
          <p:nvSpPr>
            <p:cNvPr id="172" name="Oval 171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6890486" y="3386767"/>
            <a:ext cx="1267225" cy="648666"/>
            <a:chOff x="5971722" y="2449463"/>
            <a:chExt cx="1267225" cy="648666"/>
          </a:xfrm>
        </p:grpSpPr>
        <p:grpSp>
          <p:nvGrpSpPr>
            <p:cNvPr id="188" name="Group 187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890486" y="4078389"/>
            <a:ext cx="1267225" cy="648666"/>
            <a:chOff x="5971722" y="2449463"/>
            <a:chExt cx="1267225" cy="648666"/>
          </a:xfrm>
        </p:grpSpPr>
        <p:grpSp>
          <p:nvGrpSpPr>
            <p:cNvPr id="201" name="Group 200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3" name="Group 212"/>
          <p:cNvGrpSpPr/>
          <p:nvPr/>
        </p:nvGrpSpPr>
        <p:grpSpPr>
          <a:xfrm>
            <a:off x="6890486" y="4785179"/>
            <a:ext cx="1267225" cy="648666"/>
            <a:chOff x="5971722" y="2449463"/>
            <a:chExt cx="1267225" cy="648666"/>
          </a:xfrm>
        </p:grpSpPr>
        <p:grpSp>
          <p:nvGrpSpPr>
            <p:cNvPr id="214" name="Group 213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6" name="Group 225"/>
          <p:cNvGrpSpPr/>
          <p:nvPr/>
        </p:nvGrpSpPr>
        <p:grpSpPr>
          <a:xfrm>
            <a:off x="8198976" y="3385822"/>
            <a:ext cx="612980" cy="647721"/>
            <a:chOff x="5969442" y="1485648"/>
            <a:chExt cx="612980" cy="647721"/>
          </a:xfrm>
        </p:grpSpPr>
        <p:sp>
          <p:nvSpPr>
            <p:cNvPr id="227" name="Oval 226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8198976" y="4077444"/>
            <a:ext cx="612980" cy="647721"/>
            <a:chOff x="5969442" y="1485648"/>
            <a:chExt cx="612980" cy="647721"/>
          </a:xfrm>
        </p:grpSpPr>
        <p:sp>
          <p:nvSpPr>
            <p:cNvPr id="233" name="Oval 232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8198976" y="4784234"/>
            <a:ext cx="612980" cy="647721"/>
            <a:chOff x="5969442" y="1485648"/>
            <a:chExt cx="612980" cy="647721"/>
          </a:xfrm>
        </p:grpSpPr>
        <p:sp>
          <p:nvSpPr>
            <p:cNvPr id="239" name="Oval 238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40" name="Oval 239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99572" y="2324042"/>
            <a:ext cx="313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</a:rPr>
              <a:t>Doping with impurities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3605675" y="5577282"/>
            <a:ext cx="23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Calibri" panose="020F0502020204030204" pitchFamily="34" charset="0"/>
              </a:rPr>
              <a:t>N - Type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6669298" y="5628441"/>
            <a:ext cx="23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Calibri" panose="020F0502020204030204" pitchFamily="34" charset="0"/>
              </a:rPr>
              <a:t>P - Type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4894661" y="4167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8" name="Group 247"/>
          <p:cNvGrpSpPr/>
          <p:nvPr/>
        </p:nvGrpSpPr>
        <p:grpSpPr>
          <a:xfrm>
            <a:off x="3816624" y="2181756"/>
            <a:ext cx="612980" cy="647721"/>
            <a:chOff x="5969442" y="1485648"/>
            <a:chExt cx="612980" cy="647721"/>
          </a:xfrm>
        </p:grpSpPr>
        <p:sp>
          <p:nvSpPr>
            <p:cNvPr id="249" name="Oval 248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50" name="Oval 249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4" name="Oval 253"/>
          <p:cNvSpPr/>
          <p:nvPr/>
        </p:nvSpPr>
        <p:spPr>
          <a:xfrm>
            <a:off x="4229576" y="226849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5" name="Group 254"/>
          <p:cNvGrpSpPr/>
          <p:nvPr/>
        </p:nvGrpSpPr>
        <p:grpSpPr>
          <a:xfrm>
            <a:off x="6890486" y="2388419"/>
            <a:ext cx="612980" cy="442039"/>
            <a:chOff x="5969442" y="1691330"/>
            <a:chExt cx="612980" cy="442039"/>
          </a:xfrm>
        </p:grpSpPr>
        <p:sp>
          <p:nvSpPr>
            <p:cNvPr id="256" name="Oval 255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58" name="Oval 257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464230" y="2339198"/>
            <a:ext cx="192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Phosphorus</a:t>
            </a:r>
            <a:endParaRPr lang="en-US" sz="1600" dirty="0">
              <a:latin typeface="+mn-lt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7575758" y="2339198"/>
            <a:ext cx="90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Bore</a:t>
            </a:r>
          </a:p>
        </p:txBody>
      </p:sp>
    </p:spTree>
    <p:extLst>
      <p:ext uri="{BB962C8B-B14F-4D97-AF65-F5344CB8AC3E}">
        <p14:creationId xmlns:p14="http://schemas.microsoft.com/office/powerpoint/2010/main" val="2105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151120" cy="914400"/>
          </a:xfrm>
        </p:spPr>
        <p:txBody>
          <a:bodyPr/>
          <a:lstStyle/>
          <a:p>
            <a:pPr algn="l"/>
            <a:r>
              <a:rPr lang="en-US" dirty="0" smtClean="0"/>
              <a:t>1.1. Photovoltaic (PV)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2838622" y="2765990"/>
            <a:ext cx="1267225" cy="648666"/>
            <a:chOff x="5971722" y="2449463"/>
            <a:chExt cx="1267225" cy="648666"/>
          </a:xfrm>
        </p:grpSpPr>
        <p:grpSp>
          <p:nvGrpSpPr>
            <p:cNvPr id="108" name="Group 107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2838622" y="3457612"/>
            <a:ext cx="1267225" cy="648666"/>
            <a:chOff x="5971722" y="2449463"/>
            <a:chExt cx="1267225" cy="648666"/>
          </a:xfrm>
        </p:grpSpPr>
        <p:grpSp>
          <p:nvGrpSpPr>
            <p:cNvPr id="121" name="Group 120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128" name="Oval 127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2838622" y="4164402"/>
            <a:ext cx="1267225" cy="648666"/>
            <a:chOff x="5971722" y="2449463"/>
            <a:chExt cx="1267225" cy="648666"/>
          </a:xfrm>
        </p:grpSpPr>
        <p:grpSp>
          <p:nvGrpSpPr>
            <p:cNvPr id="134" name="Group 133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147112" y="2765045"/>
            <a:ext cx="612980" cy="647721"/>
            <a:chOff x="5969442" y="1485648"/>
            <a:chExt cx="612980" cy="647721"/>
          </a:xfrm>
        </p:grpSpPr>
        <p:sp>
          <p:nvSpPr>
            <p:cNvPr id="154" name="Oval 153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Oval 164"/>
          <p:cNvSpPr/>
          <p:nvPr/>
        </p:nvSpPr>
        <p:spPr>
          <a:xfrm>
            <a:off x="4327431" y="3662349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67" name="Oval 166"/>
          <p:cNvSpPr/>
          <p:nvPr/>
        </p:nvSpPr>
        <p:spPr>
          <a:xfrm>
            <a:off x="4399173" y="3456667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4399173" y="3982468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4147112" y="3720549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4646673" y="3720549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4147112" y="4163457"/>
            <a:ext cx="612980" cy="647721"/>
            <a:chOff x="5969442" y="1485648"/>
            <a:chExt cx="612980" cy="647721"/>
          </a:xfrm>
        </p:grpSpPr>
        <p:sp>
          <p:nvSpPr>
            <p:cNvPr id="172" name="Oval 171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4816390" y="2762598"/>
            <a:ext cx="1267225" cy="648666"/>
            <a:chOff x="5971722" y="2449463"/>
            <a:chExt cx="1267225" cy="648666"/>
          </a:xfrm>
        </p:grpSpPr>
        <p:grpSp>
          <p:nvGrpSpPr>
            <p:cNvPr id="188" name="Group 187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8" name="Oval 207"/>
          <p:cNvSpPr/>
          <p:nvPr/>
        </p:nvSpPr>
        <p:spPr>
          <a:xfrm>
            <a:off x="4996709" y="3659902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209" name="Oval 208"/>
          <p:cNvSpPr/>
          <p:nvPr/>
        </p:nvSpPr>
        <p:spPr>
          <a:xfrm>
            <a:off x="5068451" y="345422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5068451" y="398002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4816390" y="3718102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5315951" y="3718102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5650954" y="3660847"/>
            <a:ext cx="256903" cy="238321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204" name="Oval 203"/>
          <p:cNvSpPr/>
          <p:nvPr/>
        </p:nvSpPr>
        <p:spPr>
          <a:xfrm>
            <a:off x="5722696" y="3455165"/>
            <a:ext cx="113419" cy="1219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5722696" y="3980966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5470635" y="3719047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5970196" y="3719047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/>
          <p:cNvGrpSpPr/>
          <p:nvPr/>
        </p:nvGrpSpPr>
        <p:grpSpPr>
          <a:xfrm>
            <a:off x="4816390" y="4161010"/>
            <a:ext cx="1267225" cy="648666"/>
            <a:chOff x="5971722" y="2449463"/>
            <a:chExt cx="1267225" cy="648666"/>
          </a:xfrm>
        </p:grpSpPr>
        <p:grpSp>
          <p:nvGrpSpPr>
            <p:cNvPr id="214" name="Group 213"/>
            <p:cNvGrpSpPr/>
            <p:nvPr/>
          </p:nvGrpSpPr>
          <p:grpSpPr>
            <a:xfrm>
              <a:off x="5971722" y="2449463"/>
              <a:ext cx="612980" cy="647721"/>
              <a:chOff x="5969442" y="1485648"/>
              <a:chExt cx="612980" cy="647721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625967" y="2450408"/>
              <a:ext cx="612980" cy="647721"/>
              <a:chOff x="5969442" y="1485648"/>
              <a:chExt cx="612980" cy="647721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6149761" y="1691330"/>
                <a:ext cx="256903" cy="23832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6221503" y="1485648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6221503" y="2011449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5969442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469003" y="1749530"/>
                <a:ext cx="113419" cy="1219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6" name="Group 225"/>
          <p:cNvGrpSpPr/>
          <p:nvPr/>
        </p:nvGrpSpPr>
        <p:grpSpPr>
          <a:xfrm>
            <a:off x="6124880" y="2761653"/>
            <a:ext cx="612980" cy="647721"/>
            <a:chOff x="5969442" y="1485648"/>
            <a:chExt cx="612980" cy="647721"/>
          </a:xfrm>
        </p:grpSpPr>
        <p:sp>
          <p:nvSpPr>
            <p:cNvPr id="227" name="Oval 226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6124880" y="3453275"/>
            <a:ext cx="612980" cy="647721"/>
            <a:chOff x="5969442" y="1485648"/>
            <a:chExt cx="612980" cy="647721"/>
          </a:xfrm>
        </p:grpSpPr>
        <p:sp>
          <p:nvSpPr>
            <p:cNvPr id="233" name="Oval 232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6124880" y="4160065"/>
            <a:ext cx="612980" cy="647721"/>
            <a:chOff x="5969442" y="1485648"/>
            <a:chExt cx="612980" cy="647721"/>
          </a:xfrm>
        </p:grpSpPr>
        <p:sp>
          <p:nvSpPr>
            <p:cNvPr id="239" name="Oval 238"/>
            <p:cNvSpPr/>
            <p:nvPr/>
          </p:nvSpPr>
          <p:spPr>
            <a:xfrm>
              <a:off x="6149761" y="1691330"/>
              <a:ext cx="256903" cy="2383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40" name="Oval 239"/>
            <p:cNvSpPr/>
            <p:nvPr/>
          </p:nvSpPr>
          <p:spPr>
            <a:xfrm>
              <a:off x="6221503" y="1485648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6221503" y="2011449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5969442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6469003" y="1749530"/>
              <a:ext cx="113419" cy="1219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/>
          <p:cNvSpPr txBox="1"/>
          <p:nvPr/>
        </p:nvSpPr>
        <p:spPr>
          <a:xfrm>
            <a:off x="2627673" y="4936101"/>
            <a:ext cx="23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Calibri" panose="020F0502020204030204" pitchFamily="34" charset="0"/>
              </a:rPr>
              <a:t>N - Type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4595202" y="5004272"/>
            <a:ext cx="23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Calibri" panose="020F0502020204030204" pitchFamily="34" charset="0"/>
              </a:rPr>
              <a:t>P - Type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3916659" y="3526089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786219" y="2429691"/>
            <a:ext cx="0" cy="30218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8907" y="3539337"/>
            <a:ext cx="200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P-N Junction</a:t>
            </a:r>
            <a:endParaRPr lang="en-US" sz="1800" dirty="0">
              <a:latin typeface="+mn-lt"/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5079550" y="3457916"/>
            <a:ext cx="113419" cy="1219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4401033" y="3467889"/>
            <a:ext cx="113419" cy="1219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835312" y="3344153"/>
            <a:ext cx="5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05402" y="3355921"/>
            <a:ext cx="58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5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06618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7 -1.48148E-6 L 0.06747 -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6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 0.00115 L 0.04952 -0.0090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209" grpId="0" animBg="1"/>
      <p:bldP spid="204" grpId="0" animBg="1"/>
      <p:bldP spid="247" grpId="0" animBg="1"/>
      <p:bldP spid="244" grpId="0" animBg="1"/>
      <p:bldP spid="244" grpId="1" animBg="1"/>
      <p:bldP spid="257" grpId="0" animBg="1"/>
      <p:bldP spid="257" grpId="1" animBg="1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ater Glo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458"/>
            <a:ext cx="6809904" cy="6747542"/>
          </a:xfrm>
          <a:prstGeom prst="rect">
            <a:avLst/>
          </a:prstGeom>
        </p:spPr>
      </p:pic>
      <p:pic>
        <p:nvPicPr>
          <p:cNvPr id="9" name="Picture 8" descr="MASDAR_Division_Orb_Institute (CMYK)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11" name="Picture 10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13910"/>
            <a:ext cx="9906000" cy="1425072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Title 6"/>
          <p:cNvSpPr>
            <a:spLocks noGrp="1"/>
          </p:cNvSpPr>
          <p:nvPr>
            <p:ph type="ctrTitle"/>
          </p:nvPr>
        </p:nvSpPr>
        <p:spPr>
          <a:xfrm>
            <a:off x="596373" y="3449733"/>
            <a:ext cx="8725660" cy="1108842"/>
          </a:xfrm>
        </p:spPr>
        <p:txBody>
          <a:bodyPr/>
          <a:lstStyle/>
          <a:p>
            <a:r>
              <a:rPr lang="en-US" sz="4800" b="0" dirty="0" smtClean="0"/>
              <a:t>Solar Resource</a:t>
            </a:r>
            <a:endParaRPr lang="en-US" sz="4800" b="0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</a:t>
            </a:r>
            <a:r>
              <a:rPr lang="en-US" sz="2400" dirty="0" smtClean="0">
                <a:solidFill>
                  <a:schemeClr val="bg1"/>
                </a:solidFill>
              </a:rPr>
              <a:t>Resource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08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151120" cy="914400"/>
          </a:xfrm>
        </p:spPr>
        <p:txBody>
          <a:bodyPr/>
          <a:lstStyle/>
          <a:p>
            <a:pPr algn="l"/>
            <a:r>
              <a:rPr lang="en-US" dirty="0" smtClean="0"/>
              <a:t>1.1. Photovoltaic (PV)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6306" y="3638755"/>
            <a:ext cx="3310267" cy="341356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16306" y="4576135"/>
            <a:ext cx="3310267" cy="36038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85594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71667" y="4640431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2" name="Oval 11"/>
          <p:cNvSpPr/>
          <p:nvPr/>
        </p:nvSpPr>
        <p:spPr>
          <a:xfrm>
            <a:off x="2101224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73370" y="4640431"/>
            <a:ext cx="256903" cy="2383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7297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02927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89000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175073" y="4640431"/>
            <a:ext cx="256903" cy="238321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4630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76776" y="4640431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90703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06332" y="4698631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36009" y="4911546"/>
            <a:ext cx="267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Valence band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36009" y="3250747"/>
            <a:ext cx="267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Conduction band</a:t>
            </a:r>
            <a:endParaRPr lang="en-US" sz="2000" dirty="0">
              <a:latin typeface="Calibri" panose="020F0502020204030204" pitchFamily="34" charset="0"/>
            </a:endParaRP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4" y="2579024"/>
            <a:ext cx="914400" cy="914400"/>
          </a:xfrm>
          <a:prstGeom prst="rect">
            <a:avLst/>
          </a:prstGeom>
        </p:spPr>
      </p:pic>
      <p:cxnSp>
        <p:nvCxnSpPr>
          <p:cNvPr id="181" name="Straight Arrow Connector 180"/>
          <p:cNvCxnSpPr/>
          <p:nvPr/>
        </p:nvCxnSpPr>
        <p:spPr>
          <a:xfrm flipH="1" flipV="1">
            <a:off x="777647" y="3563949"/>
            <a:ext cx="1" cy="1375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31054" y="3768761"/>
            <a:ext cx="565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Calibri" panose="020F0502020204030204" pitchFamily="34" charset="0"/>
              </a:rPr>
              <a:t>Energy</a:t>
            </a:r>
            <a:endParaRPr lang="en-US" sz="1050" dirty="0">
              <a:latin typeface="Calibri" panose="020F0502020204030204" pitchFamily="34" charset="0"/>
            </a:endParaRPr>
          </a:p>
        </p:txBody>
      </p:sp>
      <p:cxnSp>
        <p:nvCxnSpPr>
          <p:cNvPr id="87" name="Curved Connector 86"/>
          <p:cNvCxnSpPr/>
          <p:nvPr/>
        </p:nvCxnSpPr>
        <p:spPr>
          <a:xfrm rot="16200000" flipH="1">
            <a:off x="893080" y="3327630"/>
            <a:ext cx="360445" cy="286007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5261448" y="3634394"/>
            <a:ext cx="3310267" cy="341356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5261448" y="4571774"/>
            <a:ext cx="3310267" cy="36038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630736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5816809" y="4636070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21" name="Oval 120"/>
          <p:cNvSpPr/>
          <p:nvPr/>
        </p:nvSpPr>
        <p:spPr>
          <a:xfrm>
            <a:off x="6146366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518512" y="4636070"/>
            <a:ext cx="256903" cy="2383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332439" y="4694270"/>
            <a:ext cx="113419" cy="12192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848069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034142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220215" y="4636070"/>
            <a:ext cx="256903" cy="238321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549772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921918" y="4636070"/>
            <a:ext cx="256903" cy="23832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735845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251474" y="4694270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5581151" y="4907185"/>
            <a:ext cx="267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Valence band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581151" y="3246386"/>
            <a:ext cx="267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Conduction band</a:t>
            </a:r>
            <a:endParaRPr lang="en-US" sz="2000" dirty="0">
              <a:latin typeface="Calibri" panose="020F0502020204030204" pitchFamily="34" charset="0"/>
            </a:endParaRPr>
          </a:p>
        </p:txBody>
      </p:sp>
      <p:cxnSp>
        <p:nvCxnSpPr>
          <p:cNvPr id="133" name="Straight Arrow Connector 132"/>
          <p:cNvCxnSpPr/>
          <p:nvPr/>
        </p:nvCxnSpPr>
        <p:spPr>
          <a:xfrm flipH="1" flipV="1">
            <a:off x="5127586" y="3559588"/>
            <a:ext cx="1" cy="1375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6628469" y="3759027"/>
            <a:ext cx="113419" cy="1219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6357934" y="4088615"/>
            <a:ext cx="2397059" cy="551816"/>
            <a:chOff x="6357934" y="4088615"/>
            <a:chExt cx="2397059" cy="551816"/>
          </a:xfrm>
        </p:grpSpPr>
        <p:sp>
          <p:nvSpPr>
            <p:cNvPr id="6" name="TextBox 5"/>
            <p:cNvSpPr txBox="1"/>
            <p:nvPr/>
          </p:nvSpPr>
          <p:spPr>
            <a:xfrm>
              <a:off x="6357934" y="4178766"/>
              <a:ext cx="332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93076" y="4158008"/>
              <a:ext cx="560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57969" y="4088615"/>
              <a:ext cx="2297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Electric field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1381959" y="5900801"/>
            <a:ext cx="714208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hangingPunct="0"/>
            <a:r>
              <a:rPr kumimoji="0" lang="en-US" sz="1100" b="0" i="0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details?</a:t>
            </a:r>
            <a:r>
              <a:rPr lang="en-US" sz="11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watch this video on </a:t>
            </a: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Tube </a:t>
            </a:r>
            <a:r>
              <a:rPr lang="en-US" sz="11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“The </a:t>
            </a:r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of the Sun - The Science of the Silicon Solar </a:t>
            </a:r>
            <a:r>
              <a:rPr lang="en-US" sz="11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Cell”: 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http://www.youtube.com/watch?v=u0hckM8TKY0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0.12741 0.180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2" y="90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-1.48148E-6 L 0.0391 -0.132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79E-6 2.96296E-6 L -0.05161 0.0011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7 -4.44444E-6 L -0.13237 0.004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5" grpId="0" animBg="1"/>
      <p:bldP spid="117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3" grpId="1" animBg="1"/>
      <p:bldP spid="124" grpId="0" animBg="1"/>
      <p:bldP spid="124" grpId="1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/>
      <p:bldP spid="132" grpId="0"/>
      <p:bldP spid="134" grpId="0" animBg="1"/>
      <p:bldP spid="13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3044" y="838001"/>
            <a:ext cx="664464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1. Non-concentrated Solar Technologies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229" y="2138380"/>
            <a:ext cx="1943100" cy="2352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0270" y="5831165"/>
            <a:ext cx="263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latin typeface="+mn-lt"/>
              </a:rPr>
              <a:t>Monocrystalline</a:t>
            </a:r>
            <a:endParaRPr lang="en-US" sz="2000" i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8604" y="5848493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n-lt"/>
              </a:rPr>
              <a:t>Polycrystalline</a:t>
            </a:r>
            <a:endParaRPr lang="en-US" sz="2000" i="1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87" y="2442330"/>
            <a:ext cx="2659498" cy="17286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b="11118"/>
          <a:stretch/>
        </p:blipFill>
        <p:spPr>
          <a:xfrm>
            <a:off x="240215" y="4324213"/>
            <a:ext cx="2695575" cy="1506952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223043" y="1310505"/>
            <a:ext cx="5925207" cy="914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7F7F7F"/>
                </a:solidFill>
                <a:latin typeface="Calibri"/>
                <a:cs typeface="Calibri"/>
              </a:rPr>
              <a:t>1.1. Photovoltaic (PV</a:t>
            </a: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) – Solar Cells &amp; Solar panels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229" y="4524879"/>
            <a:ext cx="4572000" cy="13062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88" y="2018602"/>
            <a:ext cx="2143125" cy="2143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77" y="1151865"/>
            <a:ext cx="2352675" cy="1943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874034" y="1295201"/>
            <a:ext cx="103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latin typeface="+mn-lt"/>
              </a:rPr>
              <a:t>Thin film</a:t>
            </a:r>
            <a:endParaRPr lang="en-US" sz="1800" i="1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28275" y="3519883"/>
            <a:ext cx="85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dirty="0" smtClean="0">
                <a:latin typeface="+mn-lt"/>
              </a:rPr>
              <a:t>Solar tiles</a:t>
            </a:r>
            <a:endParaRPr lang="en-US" sz="1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80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151120" cy="914400"/>
          </a:xfrm>
        </p:spPr>
        <p:txBody>
          <a:bodyPr/>
          <a:lstStyle/>
          <a:p>
            <a:pPr algn="l"/>
            <a:r>
              <a:rPr lang="en-US" dirty="0" smtClean="0"/>
              <a:t>1.1. Photovoltaic in the world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9530" t="20380" r="18270" b="9286"/>
          <a:stretch/>
        </p:blipFill>
        <p:spPr>
          <a:xfrm>
            <a:off x="100489" y="1767714"/>
            <a:ext cx="3749040" cy="2841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7384" t="14053" r="15788" b="11154"/>
          <a:stretch/>
        </p:blipFill>
        <p:spPr>
          <a:xfrm>
            <a:off x="3849529" y="1793841"/>
            <a:ext cx="5852160" cy="43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151120" cy="914400"/>
          </a:xfrm>
        </p:spPr>
        <p:txBody>
          <a:bodyPr/>
          <a:lstStyle/>
          <a:p>
            <a:pPr algn="l"/>
            <a:r>
              <a:rPr lang="en-US" dirty="0" smtClean="0"/>
              <a:t>1.1. Photovoltaic in the world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32" y="1750786"/>
            <a:ext cx="5109936" cy="40879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006" y="5838603"/>
            <a:ext cx="654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+mn-lt"/>
              </a:rPr>
              <a:t>30 % of all electricity demand</a:t>
            </a:r>
            <a:endParaRPr 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6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151120" cy="914400"/>
          </a:xfrm>
        </p:spPr>
        <p:txBody>
          <a:bodyPr/>
          <a:lstStyle/>
          <a:p>
            <a:pPr algn="l"/>
            <a:r>
              <a:rPr lang="en-US" dirty="0" smtClean="0"/>
              <a:t>1.1. Photovoltaic in the world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4" y="1889029"/>
            <a:ext cx="6076950" cy="37814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8195" y="5652984"/>
            <a:ext cx="2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u="sng" dirty="0" smtClean="0">
                <a:latin typeface="+mn-lt"/>
              </a:rPr>
              <a:t>Source</a:t>
            </a:r>
            <a:r>
              <a:rPr lang="en-US" sz="1800" i="1" dirty="0" smtClean="0">
                <a:latin typeface="+mn-lt"/>
              </a:rPr>
              <a:t>: Web</a:t>
            </a:r>
            <a:endParaRPr lang="en-US" sz="1800" i="1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2"/>
          <a:stretch/>
        </p:blipFill>
        <p:spPr>
          <a:xfrm>
            <a:off x="6548846" y="1480407"/>
            <a:ext cx="3131002" cy="41900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94566" y="1062789"/>
            <a:ext cx="302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dirty="0" err="1" smtClean="0">
                <a:latin typeface="+mn-lt"/>
              </a:rPr>
              <a:t>MW</a:t>
            </a:r>
            <a:r>
              <a:rPr lang="en-US" sz="1800" i="1" baseline="-25000" dirty="0" err="1" smtClean="0">
                <a:latin typeface="+mn-lt"/>
              </a:rPr>
              <a:t>e</a:t>
            </a:r>
            <a:endParaRPr lang="en-US" sz="1800" i="1" baseline="-250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7606" y="6026336"/>
            <a:ext cx="903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1.</a:t>
            </a:r>
            <a:r>
              <a:rPr lang="en-US" sz="1800" dirty="0" smtClean="0">
                <a:latin typeface="+mn-lt"/>
              </a:rPr>
              <a:t> Germany (32.2 GW); </a:t>
            </a:r>
            <a:r>
              <a:rPr lang="en-US" sz="1800" b="1" dirty="0" smtClean="0">
                <a:latin typeface="+mn-lt"/>
              </a:rPr>
              <a:t>2.</a:t>
            </a:r>
            <a:r>
              <a:rPr lang="en-US" sz="1800" dirty="0" smtClean="0">
                <a:latin typeface="+mn-lt"/>
              </a:rPr>
              <a:t> Italy (16.2 GW); </a:t>
            </a:r>
            <a:r>
              <a:rPr lang="en-US" sz="1800" b="1" dirty="0" smtClean="0">
                <a:latin typeface="+mn-lt"/>
              </a:rPr>
              <a:t>3.</a:t>
            </a:r>
            <a:r>
              <a:rPr lang="en-US" sz="1800" dirty="0" smtClean="0">
                <a:latin typeface="+mn-lt"/>
              </a:rPr>
              <a:t> USA (7.5 GW); </a:t>
            </a:r>
            <a:r>
              <a:rPr lang="en-US" sz="1800" b="1" dirty="0" smtClean="0">
                <a:latin typeface="+mn-lt"/>
              </a:rPr>
              <a:t>4.</a:t>
            </a:r>
            <a:r>
              <a:rPr lang="en-US" sz="1800" dirty="0" smtClean="0">
                <a:latin typeface="+mn-lt"/>
              </a:rPr>
              <a:t> China (7 GW); </a:t>
            </a:r>
            <a:r>
              <a:rPr lang="en-US" sz="1800" b="1" dirty="0" smtClean="0">
                <a:latin typeface="+mn-lt"/>
              </a:rPr>
              <a:t>5.</a:t>
            </a:r>
            <a:r>
              <a:rPr lang="en-US" sz="1800" dirty="0" smtClean="0">
                <a:latin typeface="+mn-lt"/>
              </a:rPr>
              <a:t> Japan (6.9 GW)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117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240833"/>
            <a:ext cx="6965156" cy="914400"/>
          </a:xfrm>
        </p:spPr>
        <p:txBody>
          <a:bodyPr/>
          <a:lstStyle/>
          <a:p>
            <a:pPr algn="l"/>
            <a:r>
              <a:rPr lang="en-US" dirty="0" smtClean="0"/>
              <a:t>1.1. Photovoltaic in the world - </a:t>
            </a:r>
            <a:r>
              <a:rPr lang="en-US" dirty="0" err="1" smtClean="0"/>
              <a:t>Levelized</a:t>
            </a:r>
            <a:r>
              <a:rPr lang="en-US" dirty="0" smtClean="0"/>
              <a:t> Cost Of Energy (LCOE) =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449" t="23065" r="15399" b="19324"/>
          <a:stretch/>
        </p:blipFill>
        <p:spPr>
          <a:xfrm>
            <a:off x="1033509" y="1878107"/>
            <a:ext cx="7838982" cy="44448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8041" y="1106392"/>
            <a:ext cx="2775888" cy="680845"/>
            <a:chOff x="6752576" y="1071556"/>
            <a:chExt cx="2775888" cy="680845"/>
          </a:xfrm>
        </p:grpSpPr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6752576" y="1071556"/>
              <a:ext cx="27758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r>
                <a:rPr lang="fr-FR" dirty="0" err="1" smtClean="0">
                  <a:latin typeface="+mn-lt"/>
                </a:rPr>
                <a:t>investment</a:t>
              </a:r>
              <a:r>
                <a:rPr lang="fr-FR" dirty="0" smtClean="0">
                  <a:latin typeface="+mn-lt"/>
                </a:rPr>
                <a:t> </a:t>
              </a:r>
              <a:r>
                <a:rPr lang="fr-FR" dirty="0">
                  <a:latin typeface="+mn-lt"/>
                </a:rPr>
                <a:t>+ </a:t>
              </a:r>
              <a:r>
                <a:rPr lang="fr-FR" dirty="0" smtClean="0">
                  <a:latin typeface="+mn-lt"/>
                </a:rPr>
                <a:t>Fuel </a:t>
              </a:r>
              <a:r>
                <a:rPr lang="fr-FR" dirty="0">
                  <a:latin typeface="+mn-lt"/>
                </a:rPr>
                <a:t>+ O&amp;M </a:t>
              </a:r>
              <a:r>
                <a:rPr lang="fr-FR" dirty="0" err="1" smtClean="0">
                  <a:latin typeface="+mn-lt"/>
                </a:rPr>
                <a:t>costs</a:t>
              </a:r>
              <a:endParaRPr lang="fr-FR" dirty="0">
                <a:latin typeface="+mn-lt"/>
              </a:endParaRPr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>
              <a:off x="6867379" y="1420249"/>
              <a:ext cx="2546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7259253" y="1413847"/>
              <a:ext cx="176253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r>
                <a:rPr lang="fr-FR" dirty="0">
                  <a:latin typeface="+mn-lt"/>
                </a:rPr>
                <a:t>Net </a:t>
              </a:r>
              <a:r>
                <a:rPr lang="fr-FR" dirty="0" err="1">
                  <a:latin typeface="+mn-lt"/>
                </a:rPr>
                <a:t>electric</a:t>
              </a:r>
              <a:r>
                <a:rPr lang="fr-FR" dirty="0">
                  <a:latin typeface="+mn-lt"/>
                </a:rPr>
                <a:t>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8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932" t="13394" r="14752" b="16794"/>
          <a:stretch/>
        </p:blipFill>
        <p:spPr>
          <a:xfrm>
            <a:off x="223044" y="1624170"/>
            <a:ext cx="7772400" cy="523383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23044" y="1240833"/>
            <a:ext cx="6965156" cy="914400"/>
          </a:xfrm>
          <a:prstGeom prst="rect">
            <a:avLst/>
          </a:prstGeom>
        </p:spPr>
        <p:txBody>
          <a:bodyPr/>
          <a:lstStyle>
            <a:lvl1pPr marL="0" indent="0" algn="ctr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2000" b="0" i="0" kern="1200">
                <a:solidFill>
                  <a:srgbClr val="7F7F7F"/>
                </a:solidFill>
                <a:latin typeface="Calibri"/>
                <a:ea typeface="ＭＳ Ｐゴシック" charset="-128"/>
                <a:cs typeface="Calibri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1.1. Photovoltaic in the world – Cell Efficiency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07680" y="1863634"/>
            <a:ext cx="166333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 smtClean="0">
                <a:solidFill>
                  <a:srgbClr val="00559A"/>
                </a:solidFill>
                <a:latin typeface="+mn-lt"/>
              </a:rPr>
              <a:t>World Record</a:t>
            </a:r>
          </a:p>
          <a:p>
            <a:pPr algn="ctr"/>
            <a:r>
              <a:rPr lang="en-US" sz="1800" dirty="0" smtClean="0">
                <a:solidFill>
                  <a:srgbClr val="00559A"/>
                </a:solidFill>
                <a:latin typeface="+mn-lt"/>
              </a:rPr>
              <a:t>2013</a:t>
            </a:r>
          </a:p>
          <a:p>
            <a:pPr algn="ctr"/>
            <a:endParaRPr lang="en-US" sz="1800" dirty="0" smtClean="0">
              <a:solidFill>
                <a:srgbClr val="00559A"/>
              </a:solidFill>
              <a:latin typeface="+mn-lt"/>
            </a:endParaRPr>
          </a:p>
          <a:p>
            <a:pPr algn="ctr"/>
            <a:r>
              <a:rPr lang="en-US" sz="1600" i="1" dirty="0" err="1" smtClean="0">
                <a:solidFill>
                  <a:srgbClr val="00559A"/>
                </a:solidFill>
                <a:latin typeface="+mn-lt"/>
              </a:rPr>
              <a:t>Fraunhofer</a:t>
            </a:r>
            <a:r>
              <a:rPr lang="en-US" sz="1600" i="1" dirty="0" smtClean="0">
                <a:solidFill>
                  <a:srgbClr val="00559A"/>
                </a:solidFill>
                <a:latin typeface="+mn-lt"/>
              </a:rPr>
              <a:t> ISE</a:t>
            </a:r>
          </a:p>
          <a:p>
            <a:pPr algn="ctr"/>
            <a:r>
              <a:rPr lang="en-US" sz="1600" i="1" dirty="0" smtClean="0">
                <a:solidFill>
                  <a:srgbClr val="00559A"/>
                </a:solidFill>
                <a:latin typeface="+mn-lt"/>
              </a:rPr>
              <a:t>CEA </a:t>
            </a:r>
            <a:r>
              <a:rPr lang="en-US" sz="1600" i="1" dirty="0" err="1" smtClean="0">
                <a:solidFill>
                  <a:srgbClr val="00559A"/>
                </a:solidFill>
                <a:latin typeface="+mn-lt"/>
              </a:rPr>
              <a:t>Leti</a:t>
            </a:r>
            <a:endParaRPr lang="en-US" sz="1600" i="1" dirty="0" smtClean="0">
              <a:solidFill>
                <a:srgbClr val="00559A"/>
              </a:solidFill>
              <a:latin typeface="+mn-lt"/>
            </a:endParaRPr>
          </a:p>
          <a:p>
            <a:pPr algn="ctr"/>
            <a:r>
              <a:rPr lang="en-US" sz="1600" i="1" dirty="0" err="1" smtClean="0">
                <a:solidFill>
                  <a:srgbClr val="00559A"/>
                </a:solidFill>
                <a:latin typeface="+mn-lt"/>
              </a:rPr>
              <a:t>Soitec</a:t>
            </a:r>
            <a:endParaRPr lang="en-US" sz="1600" i="1" dirty="0" smtClean="0">
              <a:solidFill>
                <a:srgbClr val="00559A"/>
              </a:solidFill>
              <a:latin typeface="+mn-lt"/>
            </a:endParaRPr>
          </a:p>
          <a:p>
            <a:pPr algn="ctr"/>
            <a:r>
              <a:rPr lang="en-US" sz="1600" i="1" dirty="0" err="1" smtClean="0">
                <a:solidFill>
                  <a:srgbClr val="00559A"/>
                </a:solidFill>
                <a:latin typeface="+mn-lt"/>
              </a:rPr>
              <a:t>Helmotz</a:t>
            </a:r>
            <a:r>
              <a:rPr lang="en-US" sz="1600" i="1" dirty="0" smtClean="0">
                <a:solidFill>
                  <a:srgbClr val="00559A"/>
                </a:solidFill>
                <a:latin typeface="+mn-lt"/>
              </a:rPr>
              <a:t> Centre</a:t>
            </a:r>
          </a:p>
          <a:p>
            <a:pPr algn="ctr"/>
            <a:endParaRPr lang="en-US" sz="1800" dirty="0" smtClean="0">
              <a:solidFill>
                <a:srgbClr val="00559A"/>
              </a:solidFill>
              <a:latin typeface="+mn-lt"/>
            </a:endParaRPr>
          </a:p>
          <a:p>
            <a:pPr algn="ctr"/>
            <a:r>
              <a:rPr lang="en-US" sz="1800" dirty="0" smtClean="0">
                <a:solidFill>
                  <a:srgbClr val="00559A"/>
                </a:solidFill>
                <a:latin typeface="+mn-lt"/>
              </a:rPr>
              <a:t>44.7 %!!!</a:t>
            </a:r>
            <a:endParaRPr lang="en-US" sz="1800" dirty="0">
              <a:solidFill>
                <a:srgbClr val="00559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98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3" y="1310505"/>
            <a:ext cx="6804773" cy="914400"/>
          </a:xfrm>
        </p:spPr>
        <p:txBody>
          <a:bodyPr/>
          <a:lstStyle/>
          <a:p>
            <a:pPr algn="l"/>
            <a:r>
              <a:rPr lang="en-US" dirty="0" smtClean="0"/>
              <a:t>1.1. Solar Thermal</a:t>
            </a:r>
          </a:p>
          <a:p>
            <a:pPr algn="l"/>
            <a:r>
              <a:rPr lang="en-US" dirty="0" smtClean="0"/>
              <a:t>1.1.1. Solar Domestic Hot Water (SDHW) Systems: Flat Panels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6" y="4068104"/>
            <a:ext cx="3487765" cy="2480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74" y="2483953"/>
            <a:ext cx="4596822" cy="3049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5252"/>
          <a:stretch/>
        </p:blipFill>
        <p:spPr>
          <a:xfrm>
            <a:off x="859096" y="2334142"/>
            <a:ext cx="2377440" cy="13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3" y="1310505"/>
            <a:ext cx="6804773" cy="914400"/>
          </a:xfrm>
        </p:spPr>
        <p:txBody>
          <a:bodyPr/>
          <a:lstStyle/>
          <a:p>
            <a:pPr algn="l"/>
            <a:r>
              <a:rPr lang="en-US" dirty="0" smtClean="0"/>
              <a:t>1.1. Solar Thermal</a:t>
            </a:r>
          </a:p>
          <a:p>
            <a:pPr algn="l"/>
            <a:r>
              <a:rPr lang="en-US" dirty="0" smtClean="0"/>
              <a:t>1.1.1. Solar Domestic Hot Water (SDHW) Systems: Flat Panels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68104"/>
            <a:ext cx="3480031" cy="2475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54" y="2263986"/>
            <a:ext cx="4975527" cy="3283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5252"/>
          <a:stretch/>
        </p:blipFill>
        <p:spPr>
          <a:xfrm>
            <a:off x="859096" y="2334142"/>
            <a:ext cx="2377440" cy="1335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64429" y="5064400"/>
            <a:ext cx="1210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Or electric resistance</a:t>
            </a:r>
            <a:endParaRPr lang="en-US" sz="1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2797" y="4689932"/>
            <a:ext cx="98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glass</a:t>
            </a:r>
            <a:endParaRPr lang="en-US" sz="18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92797" y="5224668"/>
            <a:ext cx="101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Hot water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397" y="6102800"/>
            <a:ext cx="101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2A4D9"/>
                </a:solidFill>
                <a:latin typeface="+mn-lt"/>
              </a:rPr>
              <a:t>Cold water</a:t>
            </a:r>
            <a:endParaRPr lang="en-US" sz="1800" dirty="0">
              <a:solidFill>
                <a:srgbClr val="02A4D9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4133" y="6417922"/>
            <a:ext cx="16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Insulation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2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507196" cy="914400"/>
          </a:xfrm>
        </p:spPr>
        <p:txBody>
          <a:bodyPr/>
          <a:lstStyle/>
          <a:p>
            <a:pPr algn="l"/>
            <a:r>
              <a:rPr lang="en-US" dirty="0" smtClean="0"/>
              <a:t>1.1. Solar Thermal</a:t>
            </a:r>
          </a:p>
          <a:p>
            <a:pPr algn="l"/>
            <a:r>
              <a:rPr lang="en-US" dirty="0" smtClean="0"/>
              <a:t>1.1.2. </a:t>
            </a:r>
            <a:r>
              <a:rPr lang="en-US" dirty="0"/>
              <a:t>SDHW Systems: </a:t>
            </a:r>
            <a:r>
              <a:rPr lang="en-US" dirty="0" err="1" smtClean="0"/>
              <a:t>Thermosiphon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r="15945"/>
          <a:stretch/>
        </p:blipFill>
        <p:spPr>
          <a:xfrm>
            <a:off x="568516" y="2280961"/>
            <a:ext cx="1766925" cy="1880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2" r="55051" b="6216"/>
          <a:stretch/>
        </p:blipFill>
        <p:spPr>
          <a:xfrm>
            <a:off x="568517" y="4373881"/>
            <a:ext cx="1766925" cy="1647806"/>
          </a:xfrm>
          <a:prstGeom prst="rect">
            <a:avLst/>
          </a:prstGeom>
        </p:spPr>
      </p:pic>
      <p:pic>
        <p:nvPicPr>
          <p:cNvPr id="8" name="Image 2" descr="DSCN5460.JPG"/>
          <p:cNvPicPr>
            <a:picLocks noChangeAspect="1"/>
          </p:cNvPicPr>
          <p:nvPr/>
        </p:nvPicPr>
        <p:blipFill rotWithShape="1">
          <a:blip r:embed="rId4" cstate="print"/>
          <a:srcRect l="39783"/>
          <a:stretch/>
        </p:blipFill>
        <p:spPr>
          <a:xfrm>
            <a:off x="2790917" y="2285649"/>
            <a:ext cx="3291840" cy="373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60" y="2295846"/>
            <a:ext cx="3200400" cy="3817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0481" y="602168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 smtClean="0">
                <a:latin typeface="Calibri" pitchFamily="34" charset="0"/>
                <a:cs typeface="Calibri" pitchFamily="34" charset="0"/>
              </a:rPr>
              <a:t>Thermosiphons</a:t>
            </a:r>
            <a:r>
              <a:rPr lang="en-US" sz="1400" i="1" dirty="0" smtClean="0">
                <a:latin typeface="Calibri" pitchFamily="34" charset="0"/>
                <a:cs typeface="Calibri" pitchFamily="34" charset="0"/>
              </a:rPr>
              <a:t> in Seville</a:t>
            </a:r>
            <a:endParaRPr lang="en-US" sz="14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0917" y="6021687"/>
            <a:ext cx="32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Calibri" pitchFamily="34" charset="0"/>
                <a:cs typeface="Calibri" pitchFamily="34" charset="0"/>
              </a:rPr>
              <a:t>PROMES laboratory´s prototypes</a:t>
            </a:r>
            <a:endParaRPr lang="en-US" sz="14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5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4C3C5691-7CD4-8649-8654-B34CCFFBFAD6}" type="datetime2">
              <a:rPr lang="en-US" smtClean="0"/>
              <a:t>Thursday, October 16, 2014</a:t>
            </a:fld>
            <a:endParaRPr lang="en-US" dirty="0"/>
          </a:p>
        </p:txBody>
      </p:sp>
      <p:sp>
        <p:nvSpPr>
          <p:cNvPr id="3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</a:t>
            </a:r>
            <a:r>
              <a:rPr lang="en-US" sz="2400" dirty="0" smtClean="0">
                <a:solidFill>
                  <a:schemeClr val="bg1"/>
                </a:solidFill>
              </a:rPr>
              <a:t>Resource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35480" y="3021874"/>
            <a:ext cx="603504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77140" y="2037805"/>
            <a:ext cx="568575" cy="966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88460" y="2467519"/>
            <a:ext cx="690141" cy="49339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75482" y="2053046"/>
            <a:ext cx="442236" cy="82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27886" y="1876530"/>
            <a:ext cx="61526" cy="9511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061107" y="2053046"/>
            <a:ext cx="331753" cy="8033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221166" y="2465342"/>
            <a:ext cx="613577" cy="4666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72343" y="3097325"/>
            <a:ext cx="222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+mj-lt"/>
              </a:rPr>
              <a:t>Beam-solar radiation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+mj-lt"/>
              </a:rPr>
              <a:t>Or Direct radiation</a:t>
            </a:r>
            <a:endParaRPr 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64577" y="3097325"/>
            <a:ext cx="1976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+mj-lt"/>
              </a:rPr>
              <a:t>Diffuse solar radiation</a:t>
            </a:r>
            <a:endParaRPr lang="en-US" sz="1400" dirty="0">
              <a:solidFill>
                <a:srgbClr val="7030A0"/>
              </a:solidFill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87980" y="2419620"/>
            <a:ext cx="690141" cy="493396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75002" y="2005147"/>
            <a:ext cx="442236" cy="824593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427406" y="1828631"/>
            <a:ext cx="61526" cy="951137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660627" y="2005147"/>
            <a:ext cx="331753" cy="803365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820686" y="2417443"/>
            <a:ext cx="613577" cy="466641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98026" y="3097325"/>
            <a:ext cx="1976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+mj-lt"/>
              </a:rPr>
              <a:t>Reflected solar radiation</a:t>
            </a:r>
            <a:endParaRPr lang="en-US" sz="1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771" y="4243068"/>
            <a:ext cx="2512458" cy="19202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87" y="108859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6" y="1127670"/>
            <a:ext cx="91440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"/>
          <a:stretch/>
        </p:blipFill>
        <p:spPr>
          <a:xfrm>
            <a:off x="364266" y="4251960"/>
            <a:ext cx="2542282" cy="19202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7383" y="3913406"/>
            <a:ext cx="229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+mj-lt"/>
              </a:rPr>
              <a:t>Pyrheliometer</a:t>
            </a:r>
            <a:endParaRPr lang="en-US" sz="16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35057" y="3879583"/>
            <a:ext cx="229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+mj-lt"/>
              </a:rPr>
              <a:t>Pyranometer</a:t>
            </a:r>
            <a:endParaRPr lang="en-US" sz="1600" dirty="0"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3" t="16381" b="15682"/>
          <a:stretch/>
        </p:blipFill>
        <p:spPr>
          <a:xfrm>
            <a:off x="7035053" y="4243068"/>
            <a:ext cx="1870934" cy="19202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78451" y="3848624"/>
            <a:ext cx="229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Shaded </a:t>
            </a:r>
            <a:r>
              <a:rPr lang="en-US" sz="1600" dirty="0" err="1" smtClean="0">
                <a:latin typeface="+mj-lt"/>
              </a:rPr>
              <a:t>Pyranometer</a:t>
            </a:r>
            <a:endParaRPr lang="en-US" sz="1600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635407" y="4098463"/>
            <a:ext cx="5559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89412" y="4057637"/>
            <a:ext cx="5559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27954" y="4069063"/>
            <a:ext cx="55594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895685" y="4038026"/>
            <a:ext cx="55594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6522" y="1039351"/>
            <a:ext cx="1213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Available Solar Radiation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190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F6BE-5E69-6646-BC04-2041E824D202}" type="datetime1">
              <a:rPr lang="es-ES_tradnl" smtClean="0"/>
              <a:pPr/>
              <a:t>16/10/2014</a:t>
            </a:fld>
            <a:endParaRPr lang="es-ES_tradnl"/>
          </a:p>
        </p:txBody>
      </p:sp>
      <p:pic>
        <p:nvPicPr>
          <p:cNvPr id="5" name="Image 2" descr="DSCN5460.JPG"/>
          <p:cNvPicPr>
            <a:picLocks noChangeAspect="1"/>
          </p:cNvPicPr>
          <p:nvPr/>
        </p:nvPicPr>
        <p:blipFill rotWithShape="1">
          <a:blip r:embed="rId2" cstate="print"/>
          <a:srcRect l="39783"/>
          <a:stretch/>
        </p:blipFill>
        <p:spPr>
          <a:xfrm>
            <a:off x="349919" y="2011449"/>
            <a:ext cx="914400" cy="103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33" y="1845066"/>
            <a:ext cx="6400800" cy="4198565"/>
          </a:xfrm>
          <a:prstGeom prst="rect">
            <a:avLst/>
          </a:prstGeom>
        </p:spPr>
      </p:pic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3044" y="838001"/>
            <a:ext cx="664464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1. Non-concentrated Solar Technologies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23044" y="1173278"/>
            <a:ext cx="5507196" cy="914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7F7F7F"/>
                </a:solidFill>
                <a:latin typeface="Calibri"/>
                <a:cs typeface="Calibri"/>
              </a:rPr>
              <a:t>1.1. Solar Thermal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7F7F7F"/>
                </a:solidFill>
                <a:latin typeface="Calibri"/>
                <a:cs typeface="Calibri"/>
              </a:rPr>
              <a:t>1.1.2. SDHW Systems: </a:t>
            </a:r>
            <a:r>
              <a:rPr lang="en-US" sz="2000" dirty="0" err="1">
                <a:solidFill>
                  <a:srgbClr val="7F7F7F"/>
                </a:solidFill>
                <a:latin typeface="Calibri"/>
                <a:cs typeface="Calibri"/>
              </a:rPr>
              <a:t>Thermosiphon</a:t>
            </a:r>
            <a:r>
              <a:rPr lang="en-US" sz="2000" dirty="0">
                <a:solidFill>
                  <a:srgbClr val="7F7F7F"/>
                </a:solidFill>
                <a:latin typeface="Calibri"/>
                <a:cs typeface="Calibri"/>
              </a:rPr>
              <a:t> System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2" r="15529" b="68894"/>
          <a:stretch/>
        </p:blipFill>
        <p:spPr bwMode="auto">
          <a:xfrm>
            <a:off x="8051074" y="1752401"/>
            <a:ext cx="1854926" cy="1187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Up-Down Arrow 2"/>
          <p:cNvSpPr/>
          <p:nvPr/>
        </p:nvSpPr>
        <p:spPr>
          <a:xfrm>
            <a:off x="5795554" y="2876019"/>
            <a:ext cx="130629" cy="752450"/>
          </a:xfrm>
          <a:prstGeom prst="upDownArrow">
            <a:avLst/>
          </a:prstGeom>
          <a:gradFill flip="none" rotWithShape="1">
            <a:gsLst>
              <a:gs pos="38000">
                <a:srgbClr val="00559A"/>
              </a:gs>
              <a:gs pos="0">
                <a:schemeClr val="accent2">
                  <a:lumMod val="40000"/>
                  <a:lumOff val="60000"/>
                </a:schemeClr>
              </a:gs>
              <a:gs pos="70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60868" y="2798333"/>
            <a:ext cx="119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 smtClean="0">
                <a:solidFill>
                  <a:srgbClr val="C00000"/>
                </a:solidFill>
              </a:rPr>
              <a:t>Δ</a:t>
            </a:r>
            <a:r>
              <a:rPr lang="en-US" sz="1600" b="1" dirty="0" smtClean="0">
                <a:solidFill>
                  <a:srgbClr val="C00000"/>
                </a:solidFill>
              </a:rPr>
              <a:t>T = 10 K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99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3" y="1310505"/>
            <a:ext cx="8050100" cy="914400"/>
          </a:xfrm>
        </p:spPr>
        <p:txBody>
          <a:bodyPr/>
          <a:lstStyle/>
          <a:p>
            <a:pPr algn="l"/>
            <a:r>
              <a:rPr lang="en-US" dirty="0" smtClean="0"/>
              <a:t>1.1. Solar Thermal</a:t>
            </a:r>
          </a:p>
          <a:p>
            <a:pPr algn="l"/>
            <a:r>
              <a:rPr lang="en-US" dirty="0" smtClean="0"/>
              <a:t>1.1.3. SDHW Systems: Evacuated Tube Collectors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pic>
        <p:nvPicPr>
          <p:cNvPr id="6" name="Picture 6" descr="L'image « http://www.xpair.com/avis_expert/avis15/tubes_vide.gif » ne peut être affichée, car elle contient des erreur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8" y="2841081"/>
            <a:ext cx="4032250" cy="290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21" y="3969062"/>
            <a:ext cx="4537964" cy="1924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12179" r="18259" b="4393"/>
          <a:stretch/>
        </p:blipFill>
        <p:spPr>
          <a:xfrm>
            <a:off x="5947955" y="1123415"/>
            <a:ext cx="2743200" cy="23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507196" cy="914400"/>
          </a:xfrm>
        </p:spPr>
        <p:txBody>
          <a:bodyPr/>
          <a:lstStyle/>
          <a:p>
            <a:pPr algn="l"/>
            <a:r>
              <a:rPr lang="en-US" dirty="0" smtClean="0"/>
              <a:t>1.1. Solar Thermal</a:t>
            </a:r>
          </a:p>
          <a:p>
            <a:pPr algn="l"/>
            <a:r>
              <a:rPr lang="en-US" dirty="0" smtClean="0"/>
              <a:t>1.1.3. Solar Air Panels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4" y="3501001"/>
            <a:ext cx="4896000" cy="29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01" t="1786" r="1967" b="6357"/>
          <a:stretch/>
        </p:blipFill>
        <p:spPr>
          <a:xfrm>
            <a:off x="4458788" y="1541411"/>
            <a:ext cx="4824549" cy="2246811"/>
          </a:xfrm>
          <a:prstGeom prst="rect">
            <a:avLst/>
          </a:prstGeom>
          <a:ln>
            <a:noFill/>
          </a:ln>
        </p:spPr>
      </p:pic>
      <p:sp>
        <p:nvSpPr>
          <p:cNvPr id="10" name="Right Arrow 9"/>
          <p:cNvSpPr/>
          <p:nvPr/>
        </p:nvSpPr>
        <p:spPr>
          <a:xfrm rot="18301982">
            <a:off x="1212419" y="6010707"/>
            <a:ext cx="284004" cy="34834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7736880">
            <a:off x="424293" y="4395267"/>
            <a:ext cx="284004" cy="3483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0092" t="34696" r="18145" b="17164"/>
          <a:stretch/>
        </p:blipFill>
        <p:spPr>
          <a:xfrm>
            <a:off x="5372894" y="4284628"/>
            <a:ext cx="4297680" cy="18842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621486" y="4483280"/>
            <a:ext cx="0" cy="64606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43406" y="4171406"/>
            <a:ext cx="927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solidFill>
                  <a:srgbClr val="FF0000"/>
                </a:solidFill>
                <a:latin typeface="+mj-lt"/>
              </a:rPr>
              <a:t>Δ</a:t>
            </a:r>
            <a:r>
              <a:rPr lang="en-US" sz="1600" dirty="0" smtClean="0">
                <a:solidFill>
                  <a:srgbClr val="FF0000"/>
                </a:solidFill>
                <a:latin typeface="+mj-lt"/>
              </a:rPr>
              <a:t>T=20 K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2126" y="6043746"/>
            <a:ext cx="3605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u="sng" dirty="0" smtClean="0">
                <a:latin typeface="+mn-lt"/>
              </a:rPr>
              <a:t>Source</a:t>
            </a:r>
            <a:r>
              <a:rPr lang="en-US" sz="1600" i="1" dirty="0" smtClean="0">
                <a:latin typeface="+mn-lt"/>
              </a:rPr>
              <a:t>: Dr. </a:t>
            </a:r>
            <a:r>
              <a:rPr lang="en-US" sz="1600" i="1" dirty="0" err="1" smtClean="0">
                <a:latin typeface="+mn-lt"/>
              </a:rPr>
              <a:t>Régis</a:t>
            </a:r>
            <a:r>
              <a:rPr lang="en-US" sz="1600" i="1" dirty="0" smtClean="0">
                <a:latin typeface="+mn-lt"/>
              </a:rPr>
              <a:t> </a:t>
            </a:r>
            <a:r>
              <a:rPr lang="en-US" sz="1600" i="1" dirty="0" err="1" smtClean="0">
                <a:latin typeface="+mn-lt"/>
              </a:rPr>
              <a:t>Olivès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67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507196" cy="914400"/>
          </a:xfrm>
        </p:spPr>
        <p:txBody>
          <a:bodyPr/>
          <a:lstStyle/>
          <a:p>
            <a:pPr algn="l"/>
            <a:r>
              <a:rPr lang="en-US" dirty="0" smtClean="0"/>
              <a:t>1.1. Solar Thermal</a:t>
            </a:r>
          </a:p>
          <a:p>
            <a:pPr algn="l"/>
            <a:r>
              <a:rPr lang="en-US" dirty="0" smtClean="0"/>
              <a:t>1.1.4. </a:t>
            </a:r>
            <a:r>
              <a:rPr lang="en-US" dirty="0" err="1" smtClean="0"/>
              <a:t>Trombe</a:t>
            </a:r>
            <a:r>
              <a:rPr lang="en-US" dirty="0" smtClean="0"/>
              <a:t> Wall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" y="3097282"/>
            <a:ext cx="6035040" cy="3249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3" t="2709" r="14989"/>
          <a:stretch/>
        </p:blipFill>
        <p:spPr>
          <a:xfrm>
            <a:off x="6313712" y="980790"/>
            <a:ext cx="3108960" cy="36200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4739" y="2475149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+mj-lt"/>
              </a:rPr>
              <a:t>Felix </a:t>
            </a:r>
            <a:r>
              <a:rPr lang="en-US" sz="1800" dirty="0" err="1" smtClean="0">
                <a:solidFill>
                  <a:srgbClr val="002060"/>
                </a:solidFill>
                <a:latin typeface="+mj-lt"/>
              </a:rPr>
              <a:t>Trombe</a:t>
            </a:r>
            <a:r>
              <a:rPr lang="en-US" sz="1800" dirty="0" smtClean="0">
                <a:solidFill>
                  <a:srgbClr val="002060"/>
                </a:solidFill>
                <a:latin typeface="+mj-lt"/>
              </a:rPr>
              <a:t> (1906 – 1985)</a:t>
            </a:r>
            <a:endParaRPr lang="en-US" sz="18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2" y="4649776"/>
            <a:ext cx="3108960" cy="172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2" t="14884" r="26842" b="5671"/>
          <a:stretch/>
        </p:blipFill>
        <p:spPr>
          <a:xfrm>
            <a:off x="4136569" y="2133039"/>
            <a:ext cx="914400" cy="9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6B60FD7-E87B-F74A-B4E4-C1AB3253FE70}" type="datetime2">
              <a:rPr lang="en-US" smtClean="0"/>
              <a:t>Thursday, October 16, 2014</a:t>
            </a:fld>
            <a:endParaRPr lang="en-US" dirty="0"/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3044" y="940862"/>
            <a:ext cx="5970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1. Non-concentrated Solar Technologies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507196" cy="914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7F7F7F"/>
                </a:solidFill>
                <a:latin typeface="Calibri"/>
                <a:cs typeface="Calibri"/>
              </a:rPr>
              <a:t>1.1. Solar Thermal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1.1.5. Solar Chimney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89" y="2014307"/>
            <a:ext cx="6397821" cy="43328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30240" y="6264034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u="sng" dirty="0" smtClean="0">
                <a:latin typeface="+mn-lt"/>
              </a:rPr>
              <a:t>Source</a:t>
            </a:r>
            <a:r>
              <a:rPr lang="en-US" sz="1800" i="1" dirty="0" smtClean="0">
                <a:latin typeface="+mn-lt"/>
              </a:rPr>
              <a:t>: Dr. O. Goebel</a:t>
            </a:r>
            <a:endParaRPr lang="en-US" sz="1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4711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F6BE-5E69-6646-BC04-2041E824D202}" type="datetime1">
              <a:rPr lang="es-ES_tradnl" smtClean="0"/>
              <a:pPr/>
              <a:t>16/10/2014</a:t>
            </a:fld>
            <a:endParaRPr lang="es-ES_tradnl"/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044" y="940862"/>
            <a:ext cx="5970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1. Non-concentrated Solar Technologies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23044" y="1310505"/>
            <a:ext cx="5507196" cy="914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sz="2000" smtClean="0">
                <a:solidFill>
                  <a:srgbClr val="7F7F7F"/>
                </a:solidFill>
                <a:latin typeface="Calibri"/>
                <a:cs typeface="Calibri"/>
              </a:rPr>
              <a:t>1.1. Solar Thermal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sz="2000" smtClean="0">
                <a:solidFill>
                  <a:srgbClr val="7F7F7F"/>
                </a:solidFill>
                <a:latin typeface="Calibri"/>
                <a:cs typeface="Calibri"/>
              </a:rPr>
              <a:t>1.1.5. Solar Chimney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59" t="13645" r="26355" b="11014"/>
          <a:stretch/>
        </p:blipFill>
        <p:spPr>
          <a:xfrm>
            <a:off x="2513243" y="1913284"/>
            <a:ext cx="6433993" cy="41573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658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507196" cy="914400"/>
          </a:xfrm>
        </p:spPr>
        <p:txBody>
          <a:bodyPr/>
          <a:lstStyle/>
          <a:p>
            <a:pPr algn="l"/>
            <a:r>
              <a:rPr lang="en-US" dirty="0" smtClean="0"/>
              <a:t>1.1. Solar Thermal</a:t>
            </a:r>
          </a:p>
          <a:p>
            <a:pPr algn="l"/>
            <a:r>
              <a:rPr lang="en-US" dirty="0" smtClean="0"/>
              <a:t>1.1.6. Solar Cooling - Adsorption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309" t="18021" r="17793" b="16113"/>
          <a:stretch/>
        </p:blipFill>
        <p:spPr>
          <a:xfrm>
            <a:off x="947368" y="1976846"/>
            <a:ext cx="8011264" cy="45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8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38001"/>
            <a:ext cx="6644640" cy="914400"/>
          </a:xfrm>
        </p:spPr>
        <p:txBody>
          <a:bodyPr/>
          <a:lstStyle/>
          <a:p>
            <a:pPr algn="l"/>
            <a:r>
              <a:rPr lang="en-US" sz="2400" dirty="0" smtClean="0"/>
              <a:t>1. Non-concentrated Solar Technologies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044" y="1310505"/>
            <a:ext cx="5507196" cy="914400"/>
          </a:xfrm>
        </p:spPr>
        <p:txBody>
          <a:bodyPr/>
          <a:lstStyle/>
          <a:p>
            <a:pPr algn="l"/>
            <a:r>
              <a:rPr lang="en-US" dirty="0" smtClean="0"/>
              <a:t>1.1. Solar Thermal</a:t>
            </a:r>
          </a:p>
          <a:p>
            <a:pPr algn="l"/>
            <a:r>
              <a:rPr lang="en-US" dirty="0" smtClean="0"/>
              <a:t>1.1.6. Solar Cooling - Absorption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931" t="13464" r="17712" b="19834"/>
          <a:stretch/>
        </p:blipFill>
        <p:spPr>
          <a:xfrm>
            <a:off x="1277645" y="2039502"/>
            <a:ext cx="7350710" cy="42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ater Glo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458"/>
            <a:ext cx="6809904" cy="6747542"/>
          </a:xfrm>
          <a:prstGeom prst="rect">
            <a:avLst/>
          </a:prstGeom>
        </p:spPr>
      </p:pic>
      <p:pic>
        <p:nvPicPr>
          <p:cNvPr id="9" name="Picture 8" descr="MASDAR_Division_Orb_Institute (CMYK)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11" name="Picture 10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13910"/>
            <a:ext cx="9906000" cy="1425072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Title 6"/>
          <p:cNvSpPr>
            <a:spLocks noGrp="1"/>
          </p:cNvSpPr>
          <p:nvPr>
            <p:ph type="ctrTitle"/>
          </p:nvPr>
        </p:nvSpPr>
        <p:spPr>
          <a:xfrm>
            <a:off x="596373" y="3449733"/>
            <a:ext cx="8725660" cy="1108842"/>
          </a:xfrm>
        </p:spPr>
        <p:txBody>
          <a:bodyPr/>
          <a:lstStyle/>
          <a:p>
            <a:r>
              <a:rPr lang="en-US" sz="4800" b="0" dirty="0" smtClean="0"/>
              <a:t>Concentrated Technologies</a:t>
            </a:r>
            <a:endParaRPr lang="en-US" sz="4800" b="0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894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F6BE-5E69-6646-BC04-2041E824D202}" type="datetime1">
              <a:rPr lang="es-ES_tradnl" smtClean="0"/>
              <a:pPr/>
              <a:t>16/10/2014</a:t>
            </a:fld>
            <a:endParaRPr lang="es-ES_tradnl" dirty="0"/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688" t="8847" r="42883" b="64063"/>
          <a:stretch/>
        </p:blipFill>
        <p:spPr>
          <a:xfrm>
            <a:off x="223044" y="2037975"/>
            <a:ext cx="2272937" cy="3030583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223044" y="1310505"/>
            <a:ext cx="5507196" cy="914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2.0. Concentrated Photovoltaic (CPV)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72463"/>
              </p:ext>
            </p:extLst>
          </p:nvPr>
        </p:nvGraphicFramePr>
        <p:xfrm>
          <a:off x="2913743" y="3979574"/>
          <a:ext cx="660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/>
                <a:gridCol w="330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Advantages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Drawbacks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High efficiency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Use only direct radiation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Smaller area for same courant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Heat dissipation necessary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Cost of concentration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Cost of tracking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32905" y="5833774"/>
            <a:ext cx="2339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 smtClean="0">
                <a:latin typeface="+mn-lt"/>
              </a:rPr>
              <a:t>Source</a:t>
            </a:r>
            <a:r>
              <a:rPr lang="en-US" sz="1600" i="1" dirty="0" smtClean="0">
                <a:latin typeface="+mn-lt"/>
              </a:rPr>
              <a:t>: Dr. Alain </a:t>
            </a:r>
            <a:r>
              <a:rPr lang="en-US" sz="1600" i="1" dirty="0" err="1" smtClean="0">
                <a:latin typeface="+mn-lt"/>
              </a:rPr>
              <a:t>Dollet</a:t>
            </a:r>
            <a:endParaRPr lang="en-US" sz="1600" i="1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43" y="1934302"/>
            <a:ext cx="3214510" cy="1756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958" y="1095729"/>
            <a:ext cx="3155785" cy="25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6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4C3C5691-7CD4-8649-8654-B34CCFFBFAD6}" type="datetime2">
              <a:rPr lang="en-US" smtClean="0"/>
              <a:t>Thursday, October 16, 2014</a:t>
            </a:fld>
            <a:endParaRPr lang="en-US" dirty="0"/>
          </a:p>
        </p:txBody>
      </p:sp>
      <p:sp>
        <p:nvSpPr>
          <p:cNvPr id="3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</a:t>
            </a:r>
            <a:r>
              <a:rPr lang="en-US" sz="2400" dirty="0" smtClean="0">
                <a:solidFill>
                  <a:schemeClr val="bg1"/>
                </a:solidFill>
              </a:rPr>
              <a:t>Resource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2938" y="5392427"/>
            <a:ext cx="347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Solar radiation on 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clear day</a:t>
            </a:r>
            <a:endParaRPr lang="en-US" sz="2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73" y="1031440"/>
            <a:ext cx="1428750" cy="102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89" y="1088590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883" y="2199832"/>
            <a:ext cx="4572000" cy="30040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12888" y="5392427"/>
            <a:ext cx="347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Solar radiation on 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cloudy day</a:t>
            </a:r>
            <a:endParaRPr lang="en-US" sz="200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9" y="2214767"/>
            <a:ext cx="4572000" cy="30040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0" y="5055539"/>
            <a:ext cx="1280160" cy="97841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312920" y="918884"/>
            <a:ext cx="1097280" cy="1157633"/>
            <a:chOff x="4312920" y="918884"/>
            <a:chExt cx="1097280" cy="115763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920" y="918884"/>
              <a:ext cx="1097280" cy="1157633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4772299" y="1837507"/>
              <a:ext cx="215537" cy="18779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11113" y="2076517"/>
            <a:ext cx="78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Measured in south of France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0894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277361" y="1890860"/>
            <a:ext cx="8610600" cy="4017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66700" indent="-266700" algn="just">
              <a:lnSpc>
                <a:spcPct val="300000"/>
              </a:lnSpc>
              <a:spcBef>
                <a:spcPct val="20000"/>
              </a:spcBef>
              <a:spcAft>
                <a:spcPct val="20000"/>
              </a:spcAft>
              <a:buClr>
                <a:srgbClr val="00559A"/>
              </a:buClr>
              <a:buFont typeface="Arial" pitchFamily="-107" charset="0"/>
              <a:buChar char="•"/>
            </a:pPr>
            <a:r>
              <a:rPr lang="en-IE" sz="2000" dirty="0">
                <a:solidFill>
                  <a:srgbClr val="00559A"/>
                </a:solidFill>
                <a:latin typeface="+mj-lt"/>
              </a:rPr>
              <a:t>Parabolic trough</a:t>
            </a:r>
          </a:p>
          <a:p>
            <a:pPr marL="266700" indent="-266700" algn="just">
              <a:lnSpc>
                <a:spcPct val="300000"/>
              </a:lnSpc>
              <a:spcBef>
                <a:spcPct val="20000"/>
              </a:spcBef>
              <a:spcAft>
                <a:spcPct val="20000"/>
              </a:spcAft>
              <a:buClr>
                <a:srgbClr val="00559A"/>
              </a:buClr>
              <a:buFont typeface="Arial" pitchFamily="-107" charset="0"/>
              <a:buChar char="•"/>
            </a:pPr>
            <a:r>
              <a:rPr lang="en-IE" sz="2000" dirty="0">
                <a:solidFill>
                  <a:srgbClr val="00559A"/>
                </a:solidFill>
                <a:latin typeface="+mj-lt"/>
              </a:rPr>
              <a:t>Linear Fresnel Reflector</a:t>
            </a:r>
          </a:p>
          <a:p>
            <a:pPr marL="266700" indent="-266700" algn="just">
              <a:lnSpc>
                <a:spcPct val="300000"/>
              </a:lnSpc>
              <a:spcBef>
                <a:spcPct val="20000"/>
              </a:spcBef>
              <a:spcAft>
                <a:spcPct val="20000"/>
              </a:spcAft>
              <a:buClr>
                <a:srgbClr val="00559A"/>
              </a:buClr>
              <a:buFont typeface="Arial" pitchFamily="-107" charset="0"/>
              <a:buChar char="•"/>
            </a:pPr>
            <a:r>
              <a:rPr lang="en-IE" sz="2000" dirty="0">
                <a:solidFill>
                  <a:srgbClr val="00559A"/>
                </a:solidFill>
                <a:latin typeface="+mj-lt"/>
              </a:rPr>
              <a:t>Power tower</a:t>
            </a:r>
          </a:p>
          <a:p>
            <a:pPr marL="266700" indent="-266700" algn="just">
              <a:lnSpc>
                <a:spcPct val="300000"/>
              </a:lnSpc>
              <a:spcBef>
                <a:spcPct val="20000"/>
              </a:spcBef>
              <a:spcAft>
                <a:spcPct val="20000"/>
              </a:spcAft>
              <a:buClr>
                <a:srgbClr val="00559A"/>
              </a:buClr>
              <a:buFont typeface="Arial" pitchFamily="-107" charset="0"/>
              <a:buChar char="•"/>
            </a:pPr>
            <a:r>
              <a:rPr lang="en-IE" sz="2000" dirty="0">
                <a:solidFill>
                  <a:srgbClr val="00559A"/>
                </a:solidFill>
                <a:latin typeface="+mj-lt"/>
              </a:rPr>
              <a:t>Parabolic Dish/Stirling </a:t>
            </a:r>
          </a:p>
          <a:p>
            <a:pPr marL="266700" indent="-266700" algn="just">
              <a:spcBef>
                <a:spcPct val="20000"/>
              </a:spcBef>
              <a:spcAft>
                <a:spcPct val="20000"/>
              </a:spcAft>
              <a:buClr>
                <a:srgbClr val="AFCB04"/>
              </a:buClr>
              <a:buFont typeface="Arial" pitchFamily="-107" charset="0"/>
              <a:buChar char="•"/>
            </a:pPr>
            <a:endParaRPr lang="en-IE" dirty="0">
              <a:solidFill>
                <a:srgbClr val="00559A"/>
              </a:solidFill>
              <a:latin typeface="+mj-lt"/>
            </a:endParaRPr>
          </a:p>
        </p:txBody>
      </p:sp>
      <p:pic>
        <p:nvPicPr>
          <p:cNvPr id="12" name="Image 6" descr="http://img.over-blog.com/500x365/1/23/41/67/ccc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70949" y="1397697"/>
            <a:ext cx="2114287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Image 67" descr="stirli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3201" y="4593801"/>
            <a:ext cx="2334299" cy="17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385236" y="1382448"/>
            <a:ext cx="23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50 </a:t>
            </a:r>
            <a:r>
              <a:rPr lang="en-US" sz="1600" dirty="0">
                <a:solidFill>
                  <a:srgbClr val="002060"/>
                </a:solidFill>
                <a:latin typeface="+mj-lt"/>
              </a:rPr>
              <a:t>&lt; </a:t>
            </a:r>
            <a:r>
              <a:rPr lang="en-US" sz="1600" i="1" dirty="0">
                <a:solidFill>
                  <a:srgbClr val="002060"/>
                </a:solidFill>
                <a:latin typeface="+mj-lt"/>
              </a:rPr>
              <a:t>C</a:t>
            </a:r>
            <a:r>
              <a:rPr lang="en-US" sz="1600" dirty="0">
                <a:solidFill>
                  <a:srgbClr val="002060"/>
                </a:solidFill>
                <a:latin typeface="+mj-lt"/>
              </a:rPr>
              <a:t> &lt; </a:t>
            </a: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90</a:t>
            </a:r>
            <a:endParaRPr lang="en-US" sz="1600" dirty="0">
              <a:solidFill>
                <a:srgbClr val="002060"/>
              </a:solidFill>
              <a:latin typeface="+mj-lt"/>
            </a:endParaRPr>
          </a:p>
          <a:p>
            <a:r>
              <a:rPr lang="en-US" sz="1600" dirty="0">
                <a:solidFill>
                  <a:srgbClr val="002060"/>
                </a:solidFill>
                <a:latin typeface="+mj-lt"/>
              </a:rPr>
              <a:t>200 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Times New Roman"/>
              </a:rPr>
              <a:t>°C &lt; T &lt; </a:t>
            </a:r>
            <a:r>
              <a:rPr lang="en-US" sz="1600" dirty="0">
                <a:solidFill>
                  <a:srgbClr val="002060"/>
                </a:solidFill>
                <a:latin typeface="+mj-lt"/>
              </a:rPr>
              <a:t>500 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Times New Roman"/>
              </a:rPr>
              <a:t>°</a:t>
            </a:r>
            <a:r>
              <a:rPr lang="en-US" sz="1600" dirty="0" smtClean="0">
                <a:solidFill>
                  <a:srgbClr val="002060"/>
                </a:solidFill>
                <a:latin typeface="+mj-lt"/>
                <a:cs typeface="Times New Roman"/>
              </a:rPr>
              <a:t>C</a:t>
            </a:r>
            <a:endParaRPr lang="en-US" sz="1600" dirty="0">
              <a:solidFill>
                <a:srgbClr val="002060"/>
              </a:solidFill>
              <a:latin typeface="+mj-lt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9717" y="3848005"/>
            <a:ext cx="27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600 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&lt; </a:t>
            </a:r>
            <a:r>
              <a:rPr lang="en-US" sz="1600" i="1" dirty="0">
                <a:solidFill>
                  <a:srgbClr val="002060"/>
                </a:solidFill>
                <a:latin typeface="Calibri" panose="020F0502020204030204" pitchFamily="34" charset="0"/>
              </a:rPr>
              <a:t>C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 &lt;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1000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200 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Times New Roman"/>
              </a:rPr>
              <a:t>°C &lt; T &lt;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  <a:cs typeface="Times New Roman"/>
              </a:rPr>
              <a:t>1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000 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°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  <a:cs typeface="Times New Roman"/>
              </a:rPr>
              <a:t>C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52846" y="3769286"/>
            <a:ext cx="8830854" cy="1026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4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70949" y="3852492"/>
            <a:ext cx="2188768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http://www.novatec-biosol.com/files/solarfel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53201" y="2090544"/>
            <a:ext cx="2371237" cy="1554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89784" y="5769492"/>
            <a:ext cx="27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&lt; 3000</a:t>
            </a:r>
          </a:p>
          <a:p>
            <a:pPr algn="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500 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Times New Roman"/>
              </a:rPr>
              <a:t>°C &lt; T &lt; 1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500 °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  <a:cs typeface="Times New Roman"/>
              </a:rPr>
              <a:t>C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38601" y="3072886"/>
            <a:ext cx="23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25 </a:t>
            </a:r>
            <a:r>
              <a:rPr lang="en-US" sz="1600" dirty="0">
                <a:solidFill>
                  <a:srgbClr val="002060"/>
                </a:solidFill>
                <a:latin typeface="+mj-lt"/>
              </a:rPr>
              <a:t>&lt; </a:t>
            </a:r>
            <a:r>
              <a:rPr lang="en-US" sz="1600" i="1" dirty="0">
                <a:solidFill>
                  <a:srgbClr val="002060"/>
                </a:solidFill>
                <a:latin typeface="+mj-lt"/>
              </a:rPr>
              <a:t>C</a:t>
            </a:r>
            <a:r>
              <a:rPr lang="en-US" sz="1600" dirty="0">
                <a:solidFill>
                  <a:srgbClr val="002060"/>
                </a:solidFill>
                <a:latin typeface="+mj-lt"/>
              </a:rPr>
              <a:t> &lt; </a:t>
            </a: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50</a:t>
            </a:r>
            <a:endParaRPr lang="en-US" sz="1600" dirty="0">
              <a:solidFill>
                <a:srgbClr val="002060"/>
              </a:solidFill>
              <a:latin typeface="+mj-lt"/>
            </a:endParaRPr>
          </a:p>
          <a:p>
            <a:pPr algn="r"/>
            <a:r>
              <a:rPr lang="en-US" sz="1600" dirty="0">
                <a:solidFill>
                  <a:srgbClr val="002060"/>
                </a:solidFill>
                <a:latin typeface="+mj-lt"/>
              </a:rPr>
              <a:t>200 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Times New Roman"/>
              </a:rPr>
              <a:t>°C &lt; T &lt; </a:t>
            </a:r>
            <a:r>
              <a:rPr lang="en-US" sz="1600" dirty="0">
                <a:solidFill>
                  <a:srgbClr val="002060"/>
                </a:solidFill>
                <a:latin typeface="+mj-lt"/>
              </a:rPr>
              <a:t>500 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Times New Roman"/>
              </a:rPr>
              <a:t>°</a:t>
            </a:r>
            <a:r>
              <a:rPr lang="en-US" sz="1600" dirty="0" smtClean="0">
                <a:solidFill>
                  <a:srgbClr val="002060"/>
                </a:solidFill>
                <a:latin typeface="+mj-lt"/>
                <a:cs typeface="Times New Roman"/>
              </a:rPr>
              <a:t>C</a:t>
            </a:r>
            <a:endParaRPr lang="en-US" sz="1600" dirty="0">
              <a:solidFill>
                <a:srgbClr val="002060"/>
              </a:solidFill>
              <a:latin typeface="+mj-lt"/>
              <a:cs typeface="Times New Roman"/>
            </a:endParaRPr>
          </a:p>
        </p:txBody>
      </p:sp>
      <p:sp>
        <p:nvSpPr>
          <p:cNvPr id="22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23044" y="1310505"/>
            <a:ext cx="5507196" cy="914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2.1. Concentrated Solar Power (CSP)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22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9280" y="1832208"/>
            <a:ext cx="3471672" cy="310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sflorg.com/technews/images/imtn051507_01_0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1863" y="3198023"/>
            <a:ext cx="3600450" cy="2743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372894" y="5949924"/>
            <a:ext cx="3579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</a:rPr>
              <a:t>SEGS plants, Mojave desert, USA, 354 </a:t>
            </a:r>
            <a:r>
              <a:rPr lang="en-US" sz="1400" dirty="0" err="1">
                <a:solidFill>
                  <a:srgbClr val="002060"/>
                </a:solidFill>
                <a:latin typeface="Calibri" panose="020F0502020204030204" pitchFamily="34" charset="0"/>
              </a:rPr>
              <a:t>MW</a:t>
            </a:r>
            <a:r>
              <a:rPr lang="en-US" sz="1400" baseline="-25000" dirty="0" err="1">
                <a:solidFill>
                  <a:srgbClr val="002060"/>
                </a:solidFill>
                <a:latin typeface="Calibri" panose="020F0502020204030204" pitchFamily="34" charset="0"/>
              </a:rPr>
              <a:t>el</a:t>
            </a:r>
            <a:endParaRPr lang="en-US" sz="1400" baseline="-25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80592" y="5373216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Most matured technology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50 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to 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100 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MW (per unit)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863" y="968177"/>
            <a:ext cx="3065774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223044" y="1310505"/>
            <a:ext cx="5507196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2.1</a:t>
            </a:r>
            <a:r>
              <a:rPr lang="en-US" sz="2000" dirty="0">
                <a:solidFill>
                  <a:srgbClr val="7F7F7F"/>
                </a:solidFill>
                <a:latin typeface="Calibri"/>
                <a:cs typeface="Calibri"/>
              </a:rPr>
              <a:t>. </a:t>
            </a: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Parabolic Trough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133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F6BE-5E69-6646-BC04-2041E824D202}" type="datetime1">
              <a:rPr lang="es-ES_tradnl" smtClean="0"/>
              <a:pPr/>
              <a:t>16/10/2014</a:t>
            </a:fld>
            <a:endParaRPr lang="es-ES_trad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655" t="28662" r="23637" b="17217"/>
          <a:stretch/>
        </p:blipFill>
        <p:spPr>
          <a:xfrm>
            <a:off x="501271" y="1698264"/>
            <a:ext cx="8903458" cy="4188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0240" y="5844929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u="sng" dirty="0" smtClean="0">
                <a:latin typeface="+mn-lt"/>
              </a:rPr>
              <a:t>Source</a:t>
            </a:r>
            <a:r>
              <a:rPr lang="en-US" sz="1800" i="1" dirty="0" smtClean="0">
                <a:latin typeface="+mn-lt"/>
              </a:rPr>
              <a:t>: Dr. O. Goebel</a:t>
            </a:r>
            <a:endParaRPr lang="en-US" sz="1800" i="1" dirty="0">
              <a:latin typeface="+mn-lt"/>
            </a:endParaRPr>
          </a:p>
        </p:txBody>
      </p:sp>
      <p:sp>
        <p:nvSpPr>
          <p:cNvPr id="10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23044" y="1310505"/>
            <a:ext cx="5507196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2.1</a:t>
            </a:r>
            <a:r>
              <a:rPr lang="en-US" sz="2000" dirty="0">
                <a:solidFill>
                  <a:srgbClr val="7F7F7F"/>
                </a:solidFill>
                <a:latin typeface="Calibri"/>
                <a:cs typeface="Calibri"/>
              </a:rPr>
              <a:t>. </a:t>
            </a: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Parabolic Trough – Shams 1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917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1785" y="1906486"/>
            <a:ext cx="404107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+mj-lt"/>
              </a:rPr>
              <a:t>Shams 1, 100 </a:t>
            </a:r>
            <a:r>
              <a:rPr lang="en-US" dirty="0" err="1" smtClean="0">
                <a:solidFill>
                  <a:srgbClr val="002060"/>
                </a:solidFill>
                <a:latin typeface="+mj-lt"/>
              </a:rPr>
              <a:t>MW</a:t>
            </a:r>
            <a:r>
              <a:rPr lang="en-US" baseline="-25000" dirty="0" err="1" smtClean="0">
                <a:solidFill>
                  <a:srgbClr val="002060"/>
                </a:solidFill>
                <a:latin typeface="+mj-lt"/>
              </a:rPr>
              <a:t>e</a:t>
            </a:r>
            <a:r>
              <a:rPr lang="en-US" dirty="0" smtClean="0">
                <a:solidFill>
                  <a:srgbClr val="002060"/>
                </a:solidFill>
                <a:latin typeface="+mj-lt"/>
              </a:rPr>
              <a:t>,</a:t>
            </a:r>
          </a:p>
          <a:p>
            <a:r>
              <a:rPr lang="en-US" dirty="0" smtClean="0">
                <a:solidFill>
                  <a:srgbClr val="002060"/>
                </a:solidFill>
                <a:latin typeface="+mj-lt"/>
              </a:rPr>
              <a:t>Abu Dhabi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+mj-lt"/>
              </a:rPr>
              <a:t>2.5 km</a:t>
            </a:r>
            <a:r>
              <a:rPr lang="en-US" sz="1800" baseline="30000" dirty="0" smtClean="0">
                <a:solidFill>
                  <a:srgbClr val="002060"/>
                </a:solidFill>
                <a:latin typeface="+mj-lt"/>
              </a:rPr>
              <a:t>2</a:t>
            </a:r>
            <a:r>
              <a:rPr lang="en-US" sz="1800" dirty="0" smtClean="0">
                <a:solidFill>
                  <a:srgbClr val="002060"/>
                </a:solidFill>
                <a:latin typeface="+mj-lt"/>
              </a:rPr>
              <a:t> = 285 football fields</a:t>
            </a:r>
          </a:p>
          <a:p>
            <a:r>
              <a:rPr lang="en-US" sz="1800" dirty="0">
                <a:solidFill>
                  <a:srgbClr val="002060"/>
                </a:solidFill>
                <a:latin typeface="+mj-lt"/>
              </a:rPr>
              <a:t>20,000 </a:t>
            </a:r>
            <a:r>
              <a:rPr lang="en-US" sz="1800" dirty="0" smtClean="0">
                <a:solidFill>
                  <a:srgbClr val="002060"/>
                </a:solidFill>
                <a:latin typeface="+mj-lt"/>
              </a:rPr>
              <a:t>homes,</a:t>
            </a:r>
          </a:p>
          <a:p>
            <a:r>
              <a:rPr lang="en-US" sz="1800" dirty="0" smtClean="0">
                <a:solidFill>
                  <a:srgbClr val="002060"/>
                </a:solidFill>
                <a:latin typeface="+mj-lt"/>
              </a:rPr>
              <a:t>175,000 </a:t>
            </a:r>
            <a:r>
              <a:rPr lang="en-US" sz="1800" dirty="0">
                <a:solidFill>
                  <a:srgbClr val="002060"/>
                </a:solidFill>
                <a:latin typeface="+mj-lt"/>
              </a:rPr>
              <a:t>tons of CO2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73" y="2049073"/>
            <a:ext cx="3048000" cy="201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" t="28222" r="6428" b="31446"/>
          <a:stretch/>
        </p:blipFill>
        <p:spPr>
          <a:xfrm>
            <a:off x="7982201" y="4458452"/>
            <a:ext cx="1737360" cy="617496"/>
          </a:xfrm>
          <a:prstGeom prst="rect">
            <a:avLst/>
          </a:prstGeom>
        </p:spPr>
      </p:pic>
      <p:sp>
        <p:nvSpPr>
          <p:cNvPr id="12" name="AutoShape 2" descr="data:image/jpeg;base64,/9j/4AAQSkZJRgABAQAAAQABAAD/2wCEAAkGBhESEBUUEhQQExUUFxoYFBUXGBYaFxgaExYXFRUWFRUYHSYgFxwjGRUYHy8gIycpLCwsFiAxNTAqNSYrLCkBCQoKDgwOGg8PGjAkHyQvLTA1NjQwNjQ2NDQpLzYwMTQwNTAvMCwyLTUwLjQsLSwyNCwsLDYsKjQsLCwsLC8sLP/AABEIAFUCTgMBIgACEQEDEQH/xAAbAAEAAwEBAQEAAAAAAAAAAAAABQYHBAMBAv/EAEgQAAIBAgEGCQgHBwQBBQAAAAECAAMRBAUGEiExgQcTIkFRYXGR0hcyU1SSk6GxFjRScoKy0RQjM0JzosFig8LwFSRDRGPh/8QAGgEBAAMBAQEAAAAAAAAAAAAAAAMEBQYCAf/EADcRAAEDAgMDCgUEAgMAAAAAAAEAAgMEEQUhMRITQRRRYXGBkaGxwfAiMlPR4QYVJVIz8UJikv/aAAwDAQACEQMRAD8A3GIiESIiESIiESIiESIiESIiESIiESIiESIiESIiESIiESIiESIiESIiESIiESIiESIiESIiESIiESIiESIiESIiESIiESIiESIiESIiESIiESIiESIiESIiESIiESIiESIiESIiESIiESIiESIiESIiESIiEXniK6ojOxsqgsx6AouT3Sj+VRfV294PDO3hIyvxeHFFTyqx1/cWxPebDvmdUcnu1J6oHIplQx/qEgfEfETGrayRkmxEdBn76l1GE4ZDLDvagamwzI6OHOclr+bmX1xdHjFGiQxVlvexGsa9V7ggyVmWcHmV+KxPFk8msLfjW5Tv1jeJqcvUc++iDjrxWTidIKWoLG/KcwufH4riqVSpa+gjNbZfRUm1+bZKX5Ux6u3vB4ZbM4Pqlf8Ao1PyNMTlPEKmSFzQw2WngtBBUscZW3sec+i0DyqD1dveDwx5U19Xb3g8MeSxfWG9geKDwWLzYhvdjxTx/Ie7Kb+F97S6sHwm4djapTq0+vUwHbbX3Ay3YfELUUOjBlYXDDWCJi2XcivhaxpOQdQIYbGB2G3NsIt1S38F+UG/e0SSVADr1EnRbv1fGfaWtkMu6l1XjEcKgbT8opzlkew+Kv0rmVM/cJRJUM1VhtFMAgdrEgd15FcI2cLIBh6ZsXGlUI26J1Bd9jfqA6ZSMj5Hq4mqKdIC+0k7FA5yZ7qq5zX7qIXKjw/CY3xcoqTZvpzlXRuFNebDtvcD/iZ88qg9Xb3g8M+0uCxbcqu1/wDSgA+JM/fktpenq+ysj/kPdlNfBh7cpnNbOsYzjLUzT4vR/m0r6el1C3m/GM6c6xgzTvTNTjNL+bRtoaPUb+d8J+s2c1VwfGaLs/GaN7gC2hpdH3pXOFTbh+yp86csyyTRUu04/F+e7RUIIaWfEBHGLxnr/r36r0XhTW+vDtbn5YPw0dcvFCurqrqQVYAqRzgi4MwgKbE2NhtPRfZeaBwb5fuDhnOtbtS7NrLuOveeiVaKue9+xKddFo4rhEUUO9gFra5k5dvMr3KI/CiASP2dtRt/EHN+GXuYPiBy2+8fmZPiFRJCG7Bte6p4JRw1RfvRe1uJ6eZbbknH8fQp1baPGKGte9r81+edFasqKWchVGskmwA6STIvNL6jh/6a/KUPPzOFq1c0VJ4qkbW5mcecx6bHUOwnnk8tUIYQ92ZNlUp8PNTVOiZk0E9gBVnx/CThUJCCpV6wAF721/CR54U19Xb3g8MrGbea9XGMdEhEXznIvYnmA5z/AN6JbF4LaVtdarfqVRKDJq2YbTMh2eq2ZabCqU7uW5Pb6ZLy8qg9Xb3g8M6cmcI4rVqdLiCvGMFvpg2ubXto65+PJdR9NW7k/SdGTuDqlRqpUFWqSjBgCFsbG9jqkrRXbQ2jl2KvI7CNg7IN7ZfNqrdIPLmeOGwp0WJep9hLEj7xOpd+vqjPDLhwuGLL57nQp9RIJLbgCe20yJVZ2sNJmY9pZmPxJJklbWmE7DNVBhWFNqQZZTZo8fwrrX4Uql+RQQD/AFOT8gJ+aXClVvyqFMjqZh8wZ2ZK4Mk0AcQ7ljtVCAB1aRBLbrT3x3BlQKninqI3NpEMu8WB+MrhteRtX8ldMmDh2xs9uf3uu7IufuGrsEa9JzqAe2iT0Bxq77SyzCsfgXo1Gp1BZlNiPiCOkEa980ng+y+1eiadQ3elaxO0ofNv0kWI7pLR1rpHbuTVVsTwlkMe/gPw/fiOhWyeWLxK06bOxsqKWJ6lFzPWUzhKyvoUVoKddU3b7iG/xa3smaE8oijLzwWNR05qJmxDifDiubyqD1dveDwy05vZcXF0RUUaOsqy3vokdfPqIO+Y9TwDmk1UDkIyqx63vb5D2hLLwcZX4vEGkx5NYavvrcjvFx3THpa6UyhspyK6fEMJp2wOfAPib0k9fHmzWnxETeXHJERCL8VqyopZiFVRckmwAHOTKnjuEvDISKaVKtufUq7i2v4Tj4T8osFpUQbBru/Xo2Cg9VyTuEp2QsiVMVWFOnYaiWY7FAtc9esgW65j1VbI2XdRDNdNh2FwOg5RUHLPuHPxVw8qa+rt7weGPKoPV294PDC8Fi8+Ia/Ug8U++SxPWH9geKef5D3ZS/wvvaXzyqD1dveDwy3ZEyn+0UEq6OjpgnRve1mK7bDolS8liesP7A8UtuRcmDD0EpBi2gDyiLXuxbZvlql5VtHfaW6PRZ2Ift+7HJfmv06dq6sRiFpqXdgqqLlibAdplPyjwm0VJFGm9X/UToLu1EneBIHP/L7Va5oqf3dI2I+0484ns2DsPTI7NrNipjHIB0EXz3Iva+wKOc/96L1Z66R0m6gWhR4TBHByirOVr25h2Z3U2eFGvzUaXe3znXg+FIXtVoEDnKNf+1gPnJBODTCAWLVyenSA+AW0rmdOYhwyGrSZqlMecGtpKOm41MNwt8vL+XRDbJv3KSL9pqHbsNsTpqPXzWh5KyzRxKadFww5xsKnoZTrE6MVX0EZ7X0VLW6dEE2+ExbImWHw1ZaiX1amXmZedT/joNpsGNrq+FdlN1akzA9IZCQe6XaWr37DfIhZWIYbySVoBu13uyqHlUHq7e8Hhl6o1NJQekA94vMEOzdN4wn8NPuj5CQ4fUSTF22b2srWN0MFKGbptr34nhbnXtERNVc4kj8vZZXC0GqsNK1gFvYsSbAA/HcZITNuEvK+nWWgp1UxpN95hqG5fzyrVzbmIuGvBaGHUvKqhsZ01PUPdl2+VQern3g8MumT8ataklRPNdQw38x6xs3TE62T3WlTqkciqWCH7hAPxPwMvnBnlfSR8Ox1py0+6x5Q3Nr/ABzPo6yR0uxKddFt4phcEcG9pxoc8yejwPqrxIrOPLv7JR40pp8oLa9vOvrvY9ElZVOEn6l/uJ8mmnUPLInObqAufoo2y1DGPGRKjvKoPV294PDHlUHq7e8HhlMyJk4YjEU6RYrpkjSAvayk7N0unksT1h/YHimNDNWzDaYfJdTU0uFUzg2UWJz/AOS+Lwprz4dveDwybyNnzhcQwS7U3OoK9hc9AYEi/VqMgMRwWnROhXueYMlgd4bV3GUavQZHZGFmQlWHQVNj8RPTqqrpyDKMuz0XiPD8OrGkU5sR1+RW8xIjNTKDV8HSdjdrEMekoSpJ7bX3yXm4xwe0OHFclLGYnuY7UEjuSIielGkREIkRILPPK/7PhHINnfkJ2ttO5bnuniR4Y0uPBSwxOmkbG3UmyzjO3K/7Ri3cG6LyE+6nPvNzvl9zazdUZN4pxY11LP0jTHJ3hQu8TLsKUDqagJQMNIC1yoOsC/SNU0UcJ+H9FX/s8UwKOSMvdJMcz66rssUgnEUcFM02Hpp91nlRHpVCDdXptbsZDtG8TaMiZTGIw9OqP511joYamG4gzJc5cpUsRiGq0ldA4GkGt5w1EixO0Ab7yzcGWV7M+HY7eWnaLBx3WO4z7QSiKcxg5H2F8xindPSNmIs5uZHXqrlnB9Ur/wBGp+Rpic2zOD6pX/o1PyNMTnrFvnb1KP8ATn+J/WPJan5RsF01fYP6weEfBf8A2n8H/wCyt+THFekw/e/gnw8GOK+3h/afwSXf1v8ATw/Kr8kwn6h7/wAKHzoy7+14g1ApVQoVQdthc3Nue5MuXBvkV6dN6zgrxtggO3RFzpdhJ1dl+eUPG4Ktha2i40XQgjYw6QRe4Imm5m5znF0mDgCrTtpW2MDezAc2w3H6yChs6oLpPmzVvFtqOiDIAN3lc34cO/nWfZ4Ygvjq56H0R+ABf8SSzJzkw+EWpxoqaTkW0VB5Kg89xzkyHzmS2NxAPpXPebj4Gdeb2aNTGIzo9NdFtEhtK+wG+rt+ErMdJygmMXdcq/KyA0TWzGzLN9LK6eUrB9Ff2B4o8pWD6K/sDxSB8l9f0tHuf9I8l9f0tHuf9Job2u/r771i8mwj6h7/AMK55Czmo4vT4rT5Fr6Qt517W1n7JlV4VNuH7KnzpyazOzWqYM1dN0fjNG2jfVo6V73+9IXhU24fsqfOnJakyGjJkFj+VWoWwtxNogN252/8/dRWYmT0rvXpP5r0bdh01IYdYNjukK61cJifs1KL7rjYetSO8GWPgx+tVP6R/OklOEjIOkgxKDWnJqda/wArbibdh6pQEBfSiRurSe5bLqsR4g6B/wArwO+3rp3K15IymmIopVTYw1joI1Mp7DcTFsYP3r/fb8xlo4PMvcVW4hzyKp5PU+we0NXaFlYygP31T+o/5jFZOJ4WO453TDaQ0lTKzhkR1Z/6WtZt1dHJ1Fvs0Qe4XmPM5Judp1ntOszXciIWyXTA2mhYb1ImQie8QJ2Ix0fZR4KBvZz/ANvUrXsxsKEwNK21wXPWWJt8LDdPPKGfmFo1WpuKukhsbKCOnUb9c6sz6gbA0LfYA9klT8RK3lzg/r1sTUqrUogO1wDpX2Aa7L1TRe6VkDNyL5DyWJGynlq5eVOsLnvupLyk4PorewPFPbBZ/YWrUSmoq6TsFF1FrnpN5ScuZk1sLRNV3pMAQLLpX5RtzicGbP13D/1V+co8tqWyBjwBey1v2qhkhdLESbA8eIHUrNwpV/3lBOYKze0QP+MiuD/CB8chOvQVn3gBR8Wvuklwo0/31FuYow9lr/8AKcXBxVAxtvtU3A71b5KZHJnXZ84U0Pw4T8P9XeZutUiInRLiFnHChhAK1KoNroyn8BBH5/hOHg5xBXGgfbpsDus3/GSnCnVGlQXnAqHvKAfIyH4Pqd8enUrk+zb/ADOdkyrsucLt4Piwg7X9XeBNlrJMxfOfK37RiqlS/Jvop91dQO/W34po+fOV+IwjAGz1eQv4hyjuW+8iZVgXRaqGoCyBgWAtcgG5Av07JNictyIh1lVcAptlrqgjoHr9lqGRM2h/43iGFmrKWfqZ9antWy+zMuBelU51em3cyH/BE0TyoYf0Vf8As8UpGcWUKVfENVpKyB7EhrX0rWYixO21+0mQ1phLG7p2YyVvCm1TZZN+ywdn2/68lr+ScorXoJVXY6g26DsYbjcbp1yg8GWV/Pw7H/XT+AcfI7zL9Nqmm30QeuUr6bk07o+HDqOiRESwqSzzhSwx06NTmKsu8EMO8E90gc0MvrhK5dwSjKVa20awQQOfWNnXNVyrkqniKRp1RdT3gjYynmIlExnBfVB/dVabDm0wVPwBB+ExKqmmbNvohddZh9fTPpeTVBtqOsaqyDhBwPpG92/6R5QMD6Rvd1P0lR8mmM6aHtt4J8fg2xgG2geoOf8AKz1ymt/p4fleOQ4V9U94+yvWCzuwdUhUrJc7A11J6hpAXkuxsLzCsZg3pO1OopVlNmB794trmlcH2VWrYVkcktSOiCduiwutz1ax2ASWkrnSv3bxYqviOEMp4hNE67cvHjcLMa1UuzMdrEse1jc/OaxmDhQmBpkbXLOd7ED+1RMlK21dGrumv5j1AcBR6gw9l2Eo4XnMSeb1Wt+oMqZoGm0PIqdnniKAdGRhcMCpHUwsfgZ6T4TOiXEg2NwsGqJosQeYkdxtNTzcrlski/NSqL7Gmo+AEy7E1NJ2bpYnvJM03NanbJPalY97PObw7/I4DmK7nG84IyddoeRWWHZum8YT+Gn3R8hMHOzdN4wf8NPur8hJ8J1f2Kp+pPlj7fRe0RE3VyC58fjVo0nqP5qKWO4bB1nZvmKO9TEVydtSq/8Ac7ah2XMvnCZlfRppQU63Om/3VPJG9tf4JTc28pUsPiFq1VdwgJULbziLAm5GwE77TAxCUSTNiJyGvauywWndDTOnAu52nZp3laFnNm6pydxSC5oKGTpOgOVvK6W8zOcgZUOHxFOrzKeV1q2ph3G/aBL0eE/D+ir/ANnimd4tkNRjTBCFiUBtcAnUDboGqR1ske22SI5j00U2FQziOSGpabHPv1W6o4IBBuDrB6byrcJP1L/cT5NPTg+yvx2FCE8qjyD93ah7rr+GefCT9S/3E+TTVmkElKXjiFztLA6DEGxO4OVCzXxaUsZSeoQqqxLE31clhzdZmmfTbA+nTuf9Jk2BwT1qi06YuzGyi4GwE7T1CTX0Ax3o19tP1mRSTzxsIjZcX5iunxKkpJ5A6eTZNucDj0q9YjPzAqpIq6Z+yqsSe8Ad5mWZRxfG1qlQi3GOzW6NIk2n5xmDelUanUGiymzD/u3plszKzQo4hRWqPphWsaQFtY2BzzgixsOnbtE+PkmrHiMgCyRQUuFxmYEkHt6rWyVtzIwpp4GkG1Egtudiy/AiTs+AT7OjjZsMDeYLh5pTLI6Q8ST3pERPaiSIiESZbwiZX43E8WDyaIt+NrFu7UNxml42qy03ZFLsFJVRzm2oa+uZNVzRx7MWag5ZiSTdNZJuT53TMvEi8sEbATfVdDgTYmyGaRwFshcga/jzXvm5mU+LpGoKi0wG0RdSb2Audo1a7bjJbyWP6wnsHxS65FycKGHp0h/IoB62OtjvYkzunqLDodgbYz614nxypMrt26zb5ZDTuWZ5R4NqlKk9QVVcopbRCEE6OsgHSPNKxkzHtQrJVXajA26RzjeLjfNyImUZVzHxS16gpUmanpHQIK+adYGs8wNt0p1lHui18IPmtTC8U5QHx1Th22GXEcFomV8Qr4Gs6m6tQdlPSGpkiYvNOyDg8UMnVqFWmyuEqLSuV5QdWsBY8zEjXzESl/QzHegfvTxTzXB82w4NOnMvuEOhpjLG541yzGYWnjOXB+sYf3i/rBznwfrGH9tf1mYfQzHegfvTxR9DMd6B+9PFJuXVH0/Aqt+0UX1x3heue+WaeJxWlS1qqBA2zSsWYkX5uVbdJXgupnj6rcwpgHtLXH5TI7CcH+Nc8pFpjpdl+SkmaJm7m+mEpaCnSYm7udRY7NnMBzCR0sEsk++eLcVPiFXTQ0fJonbRsBz9/BUXhHySaeJFYDk1QLnodRYjeoB7+ic2ZOcy4SowqX4upa5AuVK3s1ucWJBt1TT8o5Op16Zp1V0lbvHQQeYjpmd5V4NsQjE0CtVeYEhXHbfkntvunqoppYpt9CLqOhr6eopuS1JtlbsGmfAhXqlnPg2FxiKG91B7iQZ+/pFhPWMP7xP1mWnMvHD/ANh/aTxR9DMd6B+9PFPfLqj6fgVH+0UXCcd4WtYTKNGrfiqlOpa19Bla172vY6th7pR+FTbh+yp86c7uD3ItfDmtx1Nk0tDRuRr0dO+wnpHfPnCFkWviDR4mmz6IfSsV1aWhbaR0GTTufNSEluZ4dqq0jIqbEg0PBaL53HFvdrkoTgxP/q3/AKJ/PTml1qSspVgCrAgg7CCLEGUTMLN/E0MSzVaTIppkXJXaWQgaiegy/T3h7C2GzhxKhxqRr6raYb5DQrFs4MkNhMS1PXYHSptzlSeSb9ItbtBkdUqFmLHWWJJPSSbk981bPfN04mgDTF6tPWuzlA+ctz3jrHXKD9DMd6B+9PFMeqpHxyEMBIXT4fiUU0IdI4BwyNyB7utLzT+o4f8Apr8plmcWSTh8S9MjVe6daMbr+naDNYzcwzU8JRRwVZUAYatRHNqnnnBm5SxaaL3DL5jjat/mOkTWqKUzQtA1AXO0WINpat5d8rib9+RVKzJzxTDqaNe4S5KOATo32gga7X13HSZdVzswR/8AkUfaA+Bmf43g8xiHkKlUcxVgDvViLfGcf0Mx3oH708UpRVFVC3YLL26CtSoo8PqnmUSgE9I8jmrZn1l3DVcGVp1qTtpqdFWBNgdeqUvNn67h/wCqvznR9DMd6B+9PFO7IOamMTFUXei6qtRSxumoA6zqMhfvppmvcwjTgVbiFNS0r4mSg68RxCs/CPks1MMtRRc0Tc/dbU3cQp7AZnWS8oNQrJVXajXt0jYRvBI3zcGQEEEAgixB2G+0GZ9l/g3cMXwpBU6+KY2I6lY6iO23aZcr6V5fvo9fssvCMRibEaac2GdubPUFXHJOcGHxChqbrfnQkBx1Ff8AOye+PytRoqWq1EQDpOs9g2k9QmP1828Wh5WHr7kLDvW4n5pZv4pjqw9f3bD4kTz+4zAWMefvgvZwSmLtoTfD2ed/Re2c+WzisQ1SxCgaKA7Qovt6ySTv6paODDJZvUrkarcWnXrDOfgo75xZF4OK7sDiLUk51BBc9Wq4Xt19kv1alxGGK4encohFNBbb/LtPTrJPXPlJTSGQzyjpX3Eq6FsIpKcg3sOgDr98Vm/CBlfjsUUB5NEaA+8dbnvsv4Z8zezHqYqjxvGLTGkQoKk30dp2jnuN05WzOx5JJoOSTcklNZO0nlTVsk5PFChTpDYigX6TznebnfPFPTmomc+Zpt3KWsrm0VMyKmeCeix017z6qj+Sx/WE9g+KcuVODmpRovUFVX0FLaIQgkDWbG52C53TTZ8ZQRY6wdol84dARkPErHbjlYHAl1x1D7LD8kZROHr06o/ka5HSNjDepIm3UaoZQym4YAg9IIuD3TJ8oZj4tarrTpM6BjoMCutb8naeiXzMunXTDCnXRkambLexup1jYTs1jsAlXDt5G50bwbLQxwwzxtmjcCR0i9j9vVT8RE2lyq8MZjqdJdKq6U1JtdiALm5tc9h7pxfSfB+sYf21/WR+fmTatfDKlJC7CopIFtgVxfWR0iUH6GY70D96eKZ1TVTRv2WMuO1btDh9NPFtyy7Jvpceq076T4P1jD+2v6z4+dWCAv8AtFDcwJ7hMy+hmO9A/enij6GY70D96eKVuXVH0/Aq7+0UP1/Fq/GdmVUxGLepTvoWCgkWvoi17c2v4Wls4LaBFOs/MzKo7VUk/nEhsncHOKdhxmhRXnJIZtyqbd5E0fJeTKeHpLSpiyr07STrJJ6SZ8oqeUzGaQW18V6xSsp20opYXbWg58h086ybO3JZoYuotrKxLp91yTq7DcbpNZhZ1JQvRrHRRjpI52KTqIboBsDft6ZdM4s3KWLp6L8ll8xxtUnbq5wecTOco5i4ykTZONXmamb/ANvnfCRywS0028jFx7yU9PWU1fTCCd1nd2nELWKeJRhdWUjpBBHeJV88M8KVKk1Ok6vVcFeSbhAdRJI2G2wdMzs5CxI1cRX92/6TrweaGMqGwoVF63GgB7VvhPb66aRuyxliffMoosIpYXiSSUEDqHqoqjRZ2CqLsxAUDnJNgJtmT8minhko8yoEJ6dVmO83MhM1cyFwx4yoRUq81vNS+3RvrJ6/h02mWaCkMLS5+pVDGcRbUuDIvlbx5ysHxWFam7U2FmQlT2rqmoZsZ44epRRalRKdRFCsHIUHRFtJSdRv0bZ9zrzKTFHjKZFOraxJ81wNmlbYR0j46rUmtmJjlP8AC0utXQj4kH4Sk2OejkJY24K1Xz0mJwtEr9lw6bZ9uoWo/wDmMP6aj7afrPSllCk19GpTawubMpsOk2OoTJPoXjvV3708UkcmZv46jTrhaFQNVQUxrTYWu/8AN9kEb5aZWzE/FGfH7LPkwmmDbtnBOXEc/WoXODKv7RialXmJsnUq6l+GvtJk/kzg4qVaKVDVVNNQ2iUJIB1i50hzWO+cWT8x8W1VBUpMqFhpsSupb8rYeiayq2FhqAlekpN85z5gfJXcSxIUzGRUjh2WOQyCz3yWP6wnsHxSKzizIqYSkKvGLUGkFNlIte9jtOq+reJrE5MrZPFehUpHY6kX6D/Kdxsd0uSYdCWHZGfWsuDHKkSN3jrtvnkNO5ZbmRlfiMWtzZKv7tvxHknc1txMuXCT9S/3E+TSkfQzHegfvTxS55wYPFYnJtNTSbjtJdNbrfk6QLbba9u3nlKn3m4fE5p0yyWrW7g1kM7Ht1AOY7D76FS8zPr9D7x/I02OZjmvmvi6WMovUosqqxLEldXJYcx6TNOlzDGOZGQ4WzWZj0rJJ2ljgfh4G/Eqi8JOQdJRiUGtbLV61/lbcTbsI6JWszsv/suIGkf3dSy1Or7L7ie4ma5Xoq6lWAKsCGB5wRYiZPlDMXFpVdadJqiA8hwV1jaL3O22o9YletgfHKJoh7/Ku4XVxTU7qWoIA4XPD7g6fha0DPsgczjiVw4p4mmyNT1KxIOkvNsJ1jZ2W65PTYjfttDrWXMTR7qQsuDbiEiIntRJERCJERCJERCJERCJERCJERCJERCJERCJERCJERCJERCJERCJERCJERCJERCJERCJERCJERCJERCJERCJERCJERCJERCJERCJERCJERCJERCJERCJERCJERCJERCJERCJERCJERCJERCJERCJERCJERCJERCJERCJERCJERCJERCJERCJERCJERCJERCJERCJERCJERCJERCJERCJERCJERCJERCJERCJERCJERCJERCJERCJERCJERCJERCJERCJERCJERCJERCJERCJERCJERCJERCJERCJERCJERCL/9k=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81" y="5227726"/>
            <a:ext cx="1828800" cy="265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6" b="22959"/>
          <a:stretch/>
        </p:blipFill>
        <p:spPr>
          <a:xfrm>
            <a:off x="8015007" y="5645349"/>
            <a:ext cx="1645920" cy="55647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6898740" y="2049073"/>
            <a:ext cx="0" cy="144113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5909" y="2578942"/>
            <a:ext cx="4193667" cy="314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5" b="11201"/>
          <a:stretch/>
        </p:blipFill>
        <p:spPr>
          <a:xfrm>
            <a:off x="3687873" y="4397237"/>
            <a:ext cx="3911277" cy="18288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5" y="3708665"/>
            <a:ext cx="2095500" cy="609600"/>
          </a:xfrm>
          <a:prstGeom prst="rect">
            <a:avLst/>
          </a:prstGeom>
        </p:spPr>
      </p:pic>
      <p:sp>
        <p:nvSpPr>
          <p:cNvPr id="1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23044" y="1310505"/>
            <a:ext cx="5507196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2.1</a:t>
            </a:r>
            <a:r>
              <a:rPr lang="en-US" sz="2000" dirty="0">
                <a:solidFill>
                  <a:srgbClr val="7F7F7F"/>
                </a:solidFill>
                <a:latin typeface="Calibri"/>
                <a:cs typeface="Calibri"/>
              </a:rPr>
              <a:t>. </a:t>
            </a: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Parabolic Trough – Shams 1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17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F6BE-5E69-6646-BC04-2041E824D202}" type="datetime1">
              <a:rPr lang="es-ES_tradnl" smtClean="0"/>
              <a:pPr/>
              <a:t>16/10/2014</a:t>
            </a:fld>
            <a:endParaRPr lang="es-ES_trad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086" t="27022" r="23441" b="16931"/>
          <a:stretch/>
        </p:blipFill>
        <p:spPr>
          <a:xfrm>
            <a:off x="387312" y="1538084"/>
            <a:ext cx="9131376" cy="446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2303" y="5941118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u="sng" dirty="0" smtClean="0">
                <a:latin typeface="+mn-lt"/>
              </a:rPr>
              <a:t>Source</a:t>
            </a:r>
            <a:r>
              <a:rPr lang="en-US" sz="1800" i="1" dirty="0" smtClean="0">
                <a:latin typeface="+mn-lt"/>
              </a:rPr>
              <a:t>: Dr. O. Goebel</a:t>
            </a:r>
            <a:endParaRPr lang="en-US" sz="1800" i="1" dirty="0">
              <a:latin typeface="+mn-lt"/>
            </a:endParaRPr>
          </a:p>
        </p:txBody>
      </p:sp>
      <p:sp>
        <p:nvSpPr>
          <p:cNvPr id="10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23044" y="1310505"/>
            <a:ext cx="5507196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2.1</a:t>
            </a:r>
            <a:r>
              <a:rPr lang="en-US" sz="2000" dirty="0">
                <a:solidFill>
                  <a:srgbClr val="7F7F7F"/>
                </a:solidFill>
                <a:latin typeface="Calibri"/>
                <a:cs typeface="Calibri"/>
              </a:rPr>
              <a:t>. </a:t>
            </a: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Parabolic Trough – Shams 1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229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F6BE-5E69-6646-BC04-2041E824D202}" type="datetime1">
              <a:rPr lang="es-ES_tradnl" smtClean="0"/>
              <a:pPr/>
              <a:t>16/10/2014</a:t>
            </a:fld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0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23043" y="1310505"/>
            <a:ext cx="6512829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2.1</a:t>
            </a:r>
            <a:r>
              <a:rPr lang="en-US" sz="2000" dirty="0">
                <a:solidFill>
                  <a:srgbClr val="7F7F7F"/>
                </a:solidFill>
                <a:latin typeface="Calibri"/>
                <a:cs typeface="Calibri"/>
              </a:rPr>
              <a:t>. </a:t>
            </a: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Parabolic Trough – </a:t>
            </a: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New concept from </a:t>
            </a:r>
            <a:r>
              <a:rPr lang="en-US" sz="2000" dirty="0" err="1" smtClean="0">
                <a:solidFill>
                  <a:srgbClr val="7F7F7F"/>
                </a:solidFill>
                <a:latin typeface="Calibri"/>
                <a:cs typeface="Calibri"/>
              </a:rPr>
              <a:t>Airlight</a:t>
            </a: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 Energy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49" t="9304" r="49594" b="7014"/>
          <a:stretch/>
        </p:blipFill>
        <p:spPr>
          <a:xfrm>
            <a:off x="30305" y="2018956"/>
            <a:ext cx="5535328" cy="36458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69298" y="5768490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u="sng" dirty="0" smtClean="0">
                <a:latin typeface="+mn-lt"/>
              </a:rPr>
              <a:t>Source</a:t>
            </a:r>
            <a:r>
              <a:rPr lang="en-US" sz="1800" i="1" dirty="0" smtClean="0">
                <a:latin typeface="+mn-lt"/>
              </a:rPr>
              <a:t>: </a:t>
            </a:r>
            <a:r>
              <a:rPr lang="en-US" sz="1800" dirty="0" err="1"/>
              <a:t>Guglielmo</a:t>
            </a:r>
            <a:r>
              <a:rPr lang="en-US" sz="1800" dirty="0"/>
              <a:t> </a:t>
            </a:r>
            <a:r>
              <a:rPr lang="en-US" sz="1800" dirty="0" err="1" smtClean="0"/>
              <a:t>Cioni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812" t="35971" r="50804" b="17789"/>
          <a:stretch/>
        </p:blipFill>
        <p:spPr>
          <a:xfrm>
            <a:off x="6006367" y="2736566"/>
            <a:ext cx="3556652" cy="29400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2570" y="1874067"/>
            <a:ext cx="315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+mn-lt"/>
              </a:rPr>
              <a:t>HTF: air (570 C)</a:t>
            </a:r>
            <a:endParaRPr lang="en-US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0970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1" descr="http://www.novatec-biosol.com/files/090217_schaubild_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968" y="2282649"/>
            <a:ext cx="435631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227117" y="5259698"/>
            <a:ext cx="7451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59A"/>
                </a:solidFill>
                <a:latin typeface="Frutiger 45 Light" pitchFamily="34" charset="0"/>
              </a:rPr>
              <a:t>Recent </a:t>
            </a:r>
            <a:r>
              <a:rPr lang="en-US" dirty="0" smtClean="0">
                <a:solidFill>
                  <a:srgbClr val="00559A"/>
                </a:solidFill>
                <a:latin typeface="Frutiger 45 Light" pitchFamily="34" charset="0"/>
              </a:rPr>
              <a:t>technology 10 </a:t>
            </a:r>
            <a:r>
              <a:rPr lang="en-US" dirty="0">
                <a:solidFill>
                  <a:srgbClr val="00559A"/>
                </a:solidFill>
                <a:latin typeface="Frutiger 45 Light" pitchFamily="34" charset="0"/>
              </a:rPr>
              <a:t>to </a:t>
            </a:r>
            <a:r>
              <a:rPr lang="en-US" dirty="0" smtClean="0">
                <a:solidFill>
                  <a:srgbClr val="00559A"/>
                </a:solidFill>
                <a:latin typeface="Frutiger 45 Light" pitchFamily="34" charset="0"/>
              </a:rPr>
              <a:t>30 </a:t>
            </a:r>
            <a:r>
              <a:rPr lang="en-US" dirty="0">
                <a:solidFill>
                  <a:srgbClr val="00559A"/>
                </a:solidFill>
                <a:latin typeface="Frutiger 45 Light" pitchFamily="34" charset="0"/>
              </a:rPr>
              <a:t>MW (per unit)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23044" y="1310505"/>
            <a:ext cx="5507196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2.2. </a:t>
            </a:r>
            <a:r>
              <a:rPr lang="en-US" sz="2000" dirty="0" smtClean="0">
                <a:solidFill>
                  <a:srgbClr val="7F7F7F"/>
                </a:solidFill>
                <a:cs typeface="Calibri"/>
              </a:rPr>
              <a:t>Linear </a:t>
            </a:r>
            <a:r>
              <a:rPr lang="en-US" sz="2000" dirty="0">
                <a:solidFill>
                  <a:srgbClr val="7F7F7F"/>
                </a:solidFill>
                <a:cs typeface="Calibri"/>
              </a:rPr>
              <a:t>Fresnel Reflector </a:t>
            </a:r>
            <a:r>
              <a:rPr lang="en-US" sz="2000" dirty="0" smtClean="0">
                <a:solidFill>
                  <a:srgbClr val="7F7F7F"/>
                </a:solidFill>
                <a:cs typeface="Calibri"/>
              </a:rPr>
              <a:t>(LFR</a:t>
            </a:r>
            <a:r>
              <a:rPr lang="en-US" sz="2000" dirty="0">
                <a:solidFill>
                  <a:srgbClr val="7F7F7F"/>
                </a:solidFill>
                <a:cs typeface="Calibri"/>
              </a:rPr>
              <a:t>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14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9" name="Image 70" descr="C:\Documents and Settings\nicolas\Local Settings\Temporary Internet Files\Content.IE5\FX6DON9N\Novatec_Biosol_AG_-_Solarfeld_PE-1-3[1]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8347" y="2303365"/>
            <a:ext cx="3566160" cy="25652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95640" y="4809681"/>
            <a:ext cx="4044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2060"/>
                </a:solidFill>
                <a:latin typeface="Calibri" panose="020F0502020204030204" pitchFamily="34" charset="0"/>
              </a:rPr>
              <a:t>Puerto </a:t>
            </a:r>
            <a:r>
              <a:rPr lang="en-US" sz="1400" i="1" dirty="0" err="1">
                <a:solidFill>
                  <a:srgbClr val="002060"/>
                </a:solidFill>
                <a:latin typeface="Calibri" panose="020F0502020204030204" pitchFamily="34" charset="0"/>
              </a:rPr>
              <a:t>Errado</a:t>
            </a:r>
            <a:r>
              <a:rPr lang="en-US" sz="1400" i="1" dirty="0">
                <a:solidFill>
                  <a:srgbClr val="002060"/>
                </a:solidFill>
                <a:latin typeface="Calibri" panose="020F0502020204030204" pitchFamily="34" charset="0"/>
              </a:rPr>
              <a:t> 2 (PE2), Murcia, Spain, </a:t>
            </a:r>
            <a:r>
              <a:rPr lang="en-US" sz="1400" i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2012, 30 </a:t>
            </a:r>
            <a:r>
              <a:rPr lang="en-US" sz="1400" i="1" dirty="0" err="1">
                <a:solidFill>
                  <a:srgbClr val="002060"/>
                </a:solidFill>
                <a:latin typeface="Calibri" panose="020F0502020204030204" pitchFamily="34" charset="0"/>
              </a:rPr>
              <a:t>MW</a:t>
            </a:r>
            <a:r>
              <a:rPr lang="en-US" sz="1400" i="1" baseline="-25000" dirty="0" err="1">
                <a:solidFill>
                  <a:srgbClr val="002060"/>
                </a:solidFill>
                <a:latin typeface="Calibri" panose="020F0502020204030204" pitchFamily="34" charset="0"/>
              </a:rPr>
              <a:t>el</a:t>
            </a:r>
            <a:endParaRPr lang="en-US" sz="1400" i="1" baseline="-25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5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/>
          <p:cNvSpPr txBox="1">
            <a:spLocks/>
          </p:cNvSpPr>
          <p:nvPr/>
        </p:nvSpPr>
        <p:spPr>
          <a:xfrm>
            <a:off x="223044" y="1310505"/>
            <a:ext cx="5507196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2.2. Linear Fresnel Reflector (LFR)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96" y="1193074"/>
            <a:ext cx="36576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9" b="7873"/>
          <a:stretch/>
        </p:blipFill>
        <p:spPr>
          <a:xfrm>
            <a:off x="468427" y="3320142"/>
            <a:ext cx="4572000" cy="2760619"/>
          </a:xfrm>
          <a:prstGeom prst="rect">
            <a:avLst/>
          </a:prstGeom>
        </p:spPr>
      </p:pic>
      <p:pic>
        <p:nvPicPr>
          <p:cNvPr id="8" name="Picture 7" descr="Untitled-2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7" y="2037975"/>
            <a:ext cx="2519059" cy="7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4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696838" y="1176928"/>
            <a:ext cx="3240360" cy="2626340"/>
            <a:chOff x="755576" y="3789040"/>
            <a:chExt cx="3240360" cy="2626340"/>
          </a:xfrm>
        </p:grpSpPr>
        <p:pic>
          <p:nvPicPr>
            <p:cNvPr id="5" name="Image 12" descr="http://fr.academic.ru/pictures/frwiki/84/THEMIS-P1010369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1600" y="3789040"/>
              <a:ext cx="2796381" cy="2103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755576" y="5892160"/>
              <a:ext cx="3240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2060"/>
                  </a:solidFill>
                  <a:latin typeface="Calibri" panose="020F0502020204030204" pitchFamily="34" charset="0"/>
                </a:rPr>
                <a:t>THEMIS, Targasone, </a:t>
              </a:r>
              <a:r>
                <a:rPr lang="en-US" sz="1400" dirty="0" smtClean="0">
                  <a:solidFill>
                    <a:srgbClr val="002060"/>
                  </a:solidFill>
                  <a:latin typeface="Calibri" panose="020F0502020204030204" pitchFamily="34" charset="0"/>
                </a:rPr>
                <a:t>France</a:t>
              </a:r>
            </a:p>
            <a:p>
              <a:pPr algn="ctr"/>
              <a:r>
                <a:rPr lang="en-US" sz="1400" dirty="0" smtClean="0">
                  <a:solidFill>
                    <a:srgbClr val="002060"/>
                  </a:solidFill>
                  <a:latin typeface="Calibri" panose="020F0502020204030204" pitchFamily="34" charset="0"/>
                </a:rPr>
                <a:t> (2.5 </a:t>
              </a:r>
              <a:r>
                <a:rPr lang="en-US" sz="1400" dirty="0" err="1" smtClean="0">
                  <a:solidFill>
                    <a:srgbClr val="002060"/>
                  </a:solidFill>
                  <a:latin typeface="Calibri" panose="020F0502020204030204" pitchFamily="34" charset="0"/>
                </a:rPr>
                <a:t>MW</a:t>
              </a:r>
              <a:r>
                <a:rPr lang="en-US" sz="1400" baseline="-25000" dirty="0" err="1" smtClean="0">
                  <a:solidFill>
                    <a:srgbClr val="002060"/>
                  </a:solidFill>
                  <a:latin typeface="Calibri" panose="020F0502020204030204" pitchFamily="34" charset="0"/>
                </a:rPr>
                <a:t>e</a:t>
              </a:r>
              <a:r>
                <a:rPr lang="en-US" sz="1400" baseline="-25000" dirty="0" smtClean="0">
                  <a:solidFill>
                    <a:srgbClr val="002060"/>
                  </a:solidFill>
                  <a:latin typeface="Calibri" panose="020F0502020204030204" pitchFamily="34" charset="0"/>
                </a:rPr>
                <a:t>, </a:t>
              </a:r>
              <a:r>
                <a:rPr lang="en-US" sz="1400" dirty="0" smtClean="0">
                  <a:solidFill>
                    <a:srgbClr val="002060"/>
                  </a:solidFill>
                  <a:latin typeface="Calibri" panose="020F0502020204030204" pitchFamily="34" charset="0"/>
                </a:rPr>
                <a:t>1983 – 1986)</a:t>
              </a:r>
              <a:endParaRPr lang="en-US" sz="1400" dirty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48545" y="2471588"/>
            <a:ext cx="4226049" cy="2562225"/>
            <a:chOff x="467544" y="980728"/>
            <a:chExt cx="4226049" cy="2562225"/>
          </a:xfrm>
        </p:grpSpPr>
        <p:grpSp>
          <p:nvGrpSpPr>
            <p:cNvPr id="18" name="Group 17"/>
            <p:cNvGrpSpPr/>
            <p:nvPr/>
          </p:nvGrpSpPr>
          <p:grpSpPr>
            <a:xfrm>
              <a:off x="467544" y="980728"/>
              <a:ext cx="4010025" cy="2562225"/>
              <a:chOff x="467544" y="980728"/>
              <a:chExt cx="4010025" cy="2562225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67544" y="980728"/>
                <a:ext cx="4010025" cy="2562225"/>
                <a:chOff x="467544" y="980728"/>
                <a:chExt cx="4010025" cy="2562225"/>
              </a:xfrm>
            </p:grpSpPr>
            <p:pic>
              <p:nvPicPr>
                <p:cNvPr id="30723" name="Picture 3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467544" y="980728"/>
                  <a:ext cx="4010025" cy="2562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403648" y="1196752"/>
                  <a:ext cx="1944216" cy="3077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Frutiger LT 45 Light" pitchFamily="34" charset="0"/>
                    </a:rPr>
                    <a:t>Central receiver</a:t>
                  </a:r>
                </a:p>
              </p:txBody>
            </p:sp>
          </p:grpSp>
          <p:sp>
            <p:nvSpPr>
              <p:cNvPr id="17" name="Rectangle 16"/>
              <p:cNvSpPr/>
              <p:nvPr/>
            </p:nvSpPr>
            <p:spPr>
              <a:xfrm>
                <a:off x="3203848" y="1504529"/>
                <a:ext cx="792088" cy="72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563888" y="2473151"/>
              <a:ext cx="112970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Frutiger LT 45 Light" pitchFamily="34" charset="0"/>
                </a:rPr>
                <a:t>Heliostats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48545" y="5063876"/>
            <a:ext cx="418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6F88"/>
                </a:solidFill>
                <a:latin typeface="Frutiger LT 45 Light" pitchFamily="34" charset="0"/>
              </a:rPr>
              <a:t>1.5 </a:t>
            </a:r>
            <a:r>
              <a:rPr lang="en-US" dirty="0">
                <a:solidFill>
                  <a:srgbClr val="006F88"/>
                </a:solidFill>
                <a:latin typeface="Frutiger LT 45 Light" pitchFamily="34" charset="0"/>
              </a:rPr>
              <a:t>to </a:t>
            </a:r>
            <a:r>
              <a:rPr lang="en-US" dirty="0" smtClean="0">
                <a:solidFill>
                  <a:srgbClr val="006F88"/>
                </a:solidFill>
                <a:latin typeface="Frutiger LT 45 Light" pitchFamily="34" charset="0"/>
              </a:rPr>
              <a:t>20 </a:t>
            </a:r>
            <a:r>
              <a:rPr lang="en-US" dirty="0">
                <a:solidFill>
                  <a:srgbClr val="006F88"/>
                </a:solidFill>
                <a:latin typeface="Frutiger LT 45 Light" pitchFamily="34" charset="0"/>
              </a:rPr>
              <a:t>MW (per unit)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23043" y="1310505"/>
            <a:ext cx="6769939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2.3. Power Tower </a:t>
            </a:r>
            <a:r>
              <a:rPr lang="en-US" sz="1200" dirty="0" smtClean="0">
                <a:solidFill>
                  <a:srgbClr val="7F7F7F"/>
                </a:solidFill>
                <a:latin typeface="Calibri"/>
                <a:cs typeface="Calibri"/>
              </a:rPr>
              <a:t>(or Central Receiver</a:t>
            </a:r>
            <a:r>
              <a:rPr lang="en-US" sz="1200" dirty="0">
                <a:solidFill>
                  <a:srgbClr val="7F7F7F"/>
                </a:solidFill>
                <a:cs typeface="Calibri"/>
              </a:rPr>
              <a:t>)</a:t>
            </a:r>
            <a:r>
              <a:rPr lang="en-US" sz="2000" dirty="0">
                <a:solidFill>
                  <a:srgbClr val="7F7F7F"/>
                </a:solidFill>
                <a:cs typeface="Calibri"/>
              </a:rPr>
              <a:t> - Molten salt receiver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62" y="3963797"/>
            <a:ext cx="2779331" cy="182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45217" y="5843975"/>
            <a:ext cx="31636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BCD000"/>
              </a:buClr>
            </a:pP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SOLAR 2, </a:t>
            </a:r>
            <a:r>
              <a:rPr lang="en-US" sz="1600" dirty="0">
                <a:solidFill>
                  <a:srgbClr val="002060"/>
                </a:solidFill>
                <a:latin typeface="+mj-lt"/>
              </a:rPr>
              <a:t>Mojave desert, CA, USA</a:t>
            </a:r>
          </a:p>
          <a:p>
            <a:pPr algn="ctr">
              <a:buClr>
                <a:srgbClr val="BCD000"/>
              </a:buClr>
            </a:pPr>
            <a:r>
              <a:rPr lang="en-US" sz="1600" dirty="0">
                <a:solidFill>
                  <a:srgbClr val="002060"/>
                </a:solidFill>
                <a:latin typeface="+mj-lt"/>
              </a:rPr>
              <a:t>(12.4 </a:t>
            </a: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MW</a:t>
            </a:r>
            <a:r>
              <a:rPr lang="en-US" sz="1600" baseline="-25000" dirty="0" smtClean="0">
                <a:solidFill>
                  <a:srgbClr val="002060"/>
                </a:solidFill>
                <a:latin typeface="+mj-lt"/>
              </a:rPr>
              <a:t>e</a:t>
            </a: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,1995-1999</a:t>
            </a:r>
            <a:r>
              <a:rPr lang="en-US" sz="1600" dirty="0">
                <a:solidFill>
                  <a:srgbClr val="002060"/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413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/>
          <p:cNvSpPr txBox="1">
            <a:spLocks/>
          </p:cNvSpPr>
          <p:nvPr/>
        </p:nvSpPr>
        <p:spPr>
          <a:xfrm>
            <a:off x="223043" y="1310505"/>
            <a:ext cx="6769939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2.3. Power Tower (or Central Receiver) - Molten salt receiver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8" t="7246" r="10090" b="9434"/>
          <a:stretch/>
        </p:blipFill>
        <p:spPr bwMode="auto">
          <a:xfrm>
            <a:off x="328747" y="1952899"/>
            <a:ext cx="6061167" cy="4345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2057" y="1952899"/>
            <a:ext cx="30218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GEMASOLAR, Seville Spain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2011 - now</a:t>
            </a:r>
          </a:p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First commercial Power Tower</a:t>
            </a:r>
          </a:p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19.9 MW, 15 h TES</a:t>
            </a:r>
          </a:p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25,000 homes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16" y="3668487"/>
            <a:ext cx="123825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" t="28222" r="6428" b="31446"/>
          <a:stretch/>
        </p:blipFill>
        <p:spPr>
          <a:xfrm>
            <a:off x="7766282" y="5440646"/>
            <a:ext cx="1737360" cy="617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777" y="5075592"/>
            <a:ext cx="1462276" cy="2991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735873" y="4733111"/>
            <a:ext cx="2948058" cy="1565365"/>
          </a:xfrm>
          <a:prstGeom prst="ellipse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9074" y="6326778"/>
            <a:ext cx="43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u="sng" dirty="0" smtClean="0"/>
              <a:t>Source</a:t>
            </a:r>
            <a:r>
              <a:rPr lang="en-US" sz="1400" i="1" dirty="0" smtClean="0"/>
              <a:t>: Juan Ignacio </a:t>
            </a:r>
            <a:r>
              <a:rPr lang="en-US" sz="1400" i="1" dirty="0" err="1" smtClean="0"/>
              <a:t>Burgaleta</a:t>
            </a:r>
            <a:endParaRPr lang="en-US" sz="1400" i="1" dirty="0"/>
          </a:p>
          <a:p>
            <a:r>
              <a:rPr lang="en-US" sz="1400" i="1" dirty="0" smtClean="0"/>
              <a:t>(director of </a:t>
            </a:r>
            <a:r>
              <a:rPr lang="en-US" sz="1400" i="1" dirty="0" err="1" smtClean="0"/>
              <a:t>Sener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5204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F6BE-5E69-6646-BC04-2041E824D202}" type="datetime1">
              <a:rPr lang="es-ES_tradnl" smtClean="0"/>
              <a:pPr/>
              <a:t>16/10/2014</a:t>
            </a:fld>
            <a:endParaRPr lang="es-ES_tradnl"/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</a:t>
            </a:r>
            <a:r>
              <a:rPr lang="en-US" sz="2400" dirty="0" smtClean="0">
                <a:solidFill>
                  <a:schemeClr val="bg1"/>
                </a:solidFill>
              </a:rPr>
              <a:t>Resource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2331" y="2151018"/>
            <a:ext cx="5029200" cy="377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9462" y="4168572"/>
            <a:ext cx="1828800" cy="175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93600" y="1649720"/>
            <a:ext cx="424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59A"/>
                </a:solidFill>
                <a:latin typeface="+mn-lt"/>
              </a:rPr>
              <a:t>Solar </a:t>
            </a:r>
            <a:r>
              <a:rPr lang="en-US" dirty="0" err="1">
                <a:solidFill>
                  <a:srgbClr val="00559A"/>
                </a:solidFill>
                <a:latin typeface="+mn-lt"/>
              </a:rPr>
              <a:t>Irradiometer</a:t>
            </a:r>
            <a:r>
              <a:rPr lang="en-US" dirty="0">
                <a:solidFill>
                  <a:srgbClr val="00559A"/>
                </a:solidFill>
                <a:latin typeface="+mn-lt"/>
              </a:rPr>
              <a:t> Platform (SIP)</a:t>
            </a:r>
          </a:p>
        </p:txBody>
      </p:sp>
      <p:pic>
        <p:nvPicPr>
          <p:cNvPr id="9" name="Picture 8" descr="Untitled-2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" y="1637787"/>
            <a:ext cx="2519059" cy="735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36526" y="5924220"/>
            <a:ext cx="2305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u="sng" dirty="0" smtClean="0">
                <a:latin typeface="+mn-lt"/>
              </a:rPr>
              <a:t>Source</a:t>
            </a:r>
            <a:r>
              <a:rPr lang="en-US" sz="1400" i="1" dirty="0" smtClean="0">
                <a:latin typeface="+mn-lt"/>
              </a:rPr>
              <a:t>: Dr. Peter Armstrong</a:t>
            </a:r>
            <a:endParaRPr lang="en-US" sz="14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81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/>
          <p:cNvSpPr txBox="1">
            <a:spLocks/>
          </p:cNvSpPr>
          <p:nvPr/>
        </p:nvSpPr>
        <p:spPr>
          <a:xfrm>
            <a:off x="223044" y="1310505"/>
            <a:ext cx="8276522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2.3. Power Tower (or Central Receiver) – Volumetric-air receiver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" y="2037975"/>
            <a:ext cx="4572000" cy="257175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/>
          <a:srcRect l="48074" t="29295" r="22929" b="40896"/>
          <a:stretch/>
        </p:blipFill>
        <p:spPr bwMode="auto">
          <a:xfrm>
            <a:off x="5222269" y="1927717"/>
            <a:ext cx="4174279" cy="268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57243" y="4846490"/>
            <a:ext cx="524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+mj-lt"/>
              </a:rPr>
              <a:t>Jüllich</a:t>
            </a:r>
            <a:r>
              <a:rPr lang="en-US" dirty="0" smtClean="0">
                <a:solidFill>
                  <a:srgbClr val="002060"/>
                </a:solidFill>
                <a:latin typeface="+mj-lt"/>
              </a:rPr>
              <a:t> Power Tower, Germany (2008)</a:t>
            </a:r>
            <a:endParaRPr lang="en-US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+mj-lt"/>
              </a:rPr>
              <a:t>1.5 MW</a:t>
            </a:r>
          </a:p>
        </p:txBody>
      </p:sp>
      <p:pic>
        <p:nvPicPr>
          <p:cNvPr id="9" name="Picture 2" descr="DLR Logo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67898" y="1927717"/>
            <a:ext cx="628650" cy="85725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254205" y="4862599"/>
            <a:ext cx="2828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HTF: Air (120 - 680 </a:t>
            </a:r>
            <a:r>
              <a:rPr lang="en-US" dirty="0" smtClean="0">
                <a:solidFill>
                  <a:srgbClr val="002060"/>
                </a:solidFill>
                <a:latin typeface="+mn-lt"/>
              </a:rPr>
              <a:t>C</a:t>
            </a:r>
            <a:r>
              <a:rPr lang="en-US" dirty="0">
                <a:solidFill>
                  <a:srgbClr val="002060"/>
                </a:solidFill>
                <a:latin typeface="+mn-lt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7457" y="1709756"/>
            <a:ext cx="114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(in 2011)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464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/>
          <p:cNvSpPr txBox="1">
            <a:spLocks/>
          </p:cNvSpPr>
          <p:nvPr/>
        </p:nvSpPr>
        <p:spPr>
          <a:xfrm>
            <a:off x="223044" y="1310505"/>
            <a:ext cx="8276522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2.3. Power Tower (or Central Receiver) – Direct Steam Generation (DSG)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9" name="Picture 2" descr="http://www.instablogsimages.com/images/2009/12/24/worlds-largest-solar-power-tower-plant_qUhJd_24429.jpg"/>
          <p:cNvPicPr>
            <a:picLocks noChangeAspect="1" noChangeArrowheads="1"/>
          </p:cNvPicPr>
          <p:nvPr/>
        </p:nvPicPr>
        <p:blipFill>
          <a:blip r:embed="rId2"/>
          <a:srcRect l="29899" t="7120" r="5498"/>
          <a:stretch>
            <a:fillRect/>
          </a:stretch>
        </p:blipFill>
        <p:spPr bwMode="auto">
          <a:xfrm>
            <a:off x="5883743" y="2656660"/>
            <a:ext cx="2867268" cy="2743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212761" y="5554669"/>
            <a:ext cx="420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559A"/>
                </a:solidFill>
                <a:latin typeface="Calibri" panose="020F0502020204030204" pitchFamily="34" charset="0"/>
              </a:rPr>
              <a:t>PS10 &amp; PS20, Seville, Spain, 11 &amp; 20 </a:t>
            </a:r>
            <a:r>
              <a:rPr lang="en-US" sz="1400" dirty="0" err="1" smtClean="0">
                <a:solidFill>
                  <a:srgbClr val="00559A"/>
                </a:solidFill>
                <a:latin typeface="Calibri" panose="020F0502020204030204" pitchFamily="34" charset="0"/>
              </a:rPr>
              <a:t>MW</a:t>
            </a:r>
            <a:r>
              <a:rPr lang="en-US" sz="1400" baseline="-25000" dirty="0" err="1" smtClean="0">
                <a:solidFill>
                  <a:srgbClr val="00559A"/>
                </a:solidFill>
                <a:latin typeface="Calibri" panose="020F0502020204030204" pitchFamily="34" charset="0"/>
              </a:rPr>
              <a:t>e</a:t>
            </a:r>
            <a:r>
              <a:rPr lang="en-US" sz="1400" dirty="0" smtClean="0">
                <a:solidFill>
                  <a:srgbClr val="00559A"/>
                </a:solidFill>
                <a:latin typeface="Calibri" panose="020F0502020204030204" pitchFamily="34" charset="0"/>
              </a:rPr>
              <a:t> </a:t>
            </a:r>
            <a:endParaRPr lang="en-US" sz="1400" dirty="0">
              <a:solidFill>
                <a:srgbClr val="00559A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9" y="4256394"/>
            <a:ext cx="4572000" cy="2003118"/>
          </a:xfrm>
          <a:prstGeom prst="rect">
            <a:avLst/>
          </a:prstGeom>
        </p:spPr>
      </p:pic>
      <p:pic>
        <p:nvPicPr>
          <p:cNvPr id="12" name="Image 64" descr="http://www.solarpaces.org/Tasks/Task1/images/task1_09.jpg"/>
          <p:cNvPicPr>
            <a:picLocks noChangeAspect="1"/>
          </p:cNvPicPr>
          <p:nvPr/>
        </p:nvPicPr>
        <p:blipFill>
          <a:blip r:embed="rId4" cstate="print"/>
          <a:srcRect t="12618"/>
          <a:stretch>
            <a:fillRect/>
          </a:stretch>
        </p:blipFill>
        <p:spPr bwMode="auto">
          <a:xfrm>
            <a:off x="511969" y="1861462"/>
            <a:ext cx="3175002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35429" y="4162700"/>
            <a:ext cx="1489165" cy="200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57" y="2896048"/>
            <a:ext cx="1524000" cy="742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62697" y="2046514"/>
            <a:ext cx="3962400" cy="4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559A"/>
                </a:solidFill>
              </a:rPr>
              <a:t>HTF: Water</a:t>
            </a:r>
            <a:endParaRPr lang="en-US" dirty="0">
              <a:solidFill>
                <a:srgbClr val="0055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8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9784" y="1727056"/>
            <a:ext cx="3555184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PROMES-CNRSpano"/>
          <p:cNvPicPr>
            <a:picLocks noChangeAspect="1" noChangeArrowheads="1"/>
          </p:cNvPicPr>
          <p:nvPr/>
        </p:nvPicPr>
        <p:blipFill>
          <a:blip r:embed="rId3"/>
          <a:srcRect r="16603"/>
          <a:stretch>
            <a:fillRect/>
          </a:stretch>
        </p:blipFill>
        <p:spPr bwMode="auto">
          <a:xfrm>
            <a:off x="3791236" y="3532976"/>
            <a:ext cx="5410236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 descr="http://www.solarcentral.org/drupal/files/icons/photo_0872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5172" y="1012696"/>
            <a:ext cx="2492165" cy="237744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664968" y="6086924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2060"/>
                </a:solidFill>
                <a:latin typeface="+mn-lt"/>
              </a:rPr>
              <a:t>PROMES-CNRS, </a:t>
            </a:r>
            <a:r>
              <a:rPr lang="en-US" sz="1400" i="1" dirty="0" err="1">
                <a:solidFill>
                  <a:srgbClr val="002060"/>
                </a:solidFill>
                <a:latin typeface="+mn-lt"/>
              </a:rPr>
              <a:t>Odeillo</a:t>
            </a:r>
            <a:r>
              <a:rPr lang="en-US" sz="1400" i="1" dirty="0">
                <a:solidFill>
                  <a:srgbClr val="002060"/>
                </a:solidFill>
                <a:latin typeface="+mn-lt"/>
              </a:rPr>
              <a:t>, France, 10 </a:t>
            </a:r>
            <a:r>
              <a:rPr lang="en-US" sz="1400" i="1" dirty="0" err="1">
                <a:solidFill>
                  <a:srgbClr val="002060"/>
                </a:solidFill>
                <a:latin typeface="+mn-lt"/>
              </a:rPr>
              <a:t>kW</a:t>
            </a:r>
            <a:r>
              <a:rPr lang="en-US" sz="1400" i="1" baseline="-25000" dirty="0" err="1">
                <a:solidFill>
                  <a:srgbClr val="002060"/>
                </a:solidFill>
                <a:latin typeface="+mn-lt"/>
              </a:rPr>
              <a:t>el</a:t>
            </a:r>
            <a:endParaRPr lang="en-US" sz="1400" i="1" baseline="-25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5373217"/>
            <a:ext cx="341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559A"/>
                </a:solidFill>
                <a:latin typeface="Calibri" panose="020F0502020204030204" pitchFamily="34" charset="0"/>
              </a:rPr>
              <a:t>Low power (&lt;400 kW per unit)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2. Concentrated Solar Technologies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23044" y="1310505"/>
            <a:ext cx="8276522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2.3. Parabolic Dish </a:t>
            </a:r>
            <a:r>
              <a:rPr lang="en-US" sz="2000" dirty="0" err="1" smtClean="0">
                <a:solidFill>
                  <a:srgbClr val="7F7F7F"/>
                </a:solidFill>
                <a:latin typeface="Calibri"/>
                <a:cs typeface="Calibri"/>
              </a:rPr>
              <a:t>Stirling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13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</p:spTree>
    <p:extLst>
      <p:ext uri="{BB962C8B-B14F-4D97-AF65-F5344CB8AC3E}">
        <p14:creationId xmlns:p14="http://schemas.microsoft.com/office/powerpoint/2010/main" val="245849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51264"/>
            <a:ext cx="5151120" cy="914400"/>
          </a:xfrm>
        </p:spPr>
        <p:txBody>
          <a:bodyPr/>
          <a:lstStyle/>
          <a:p>
            <a:pPr algn="l"/>
            <a:r>
              <a:rPr lang="en-US" sz="2400" dirty="0" smtClean="0"/>
              <a:t>2. Concentrated Solar Technologies</a:t>
            </a:r>
            <a:endParaRPr lang="en-US" sz="2400" dirty="0"/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3043" y="1310505"/>
            <a:ext cx="6512829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2.2. Double Reflection </a:t>
            </a: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Systems – 1 MW Solar Furnace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52457" y="1742799"/>
            <a:ext cx="53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latin typeface="+mj-lt"/>
              </a:rPr>
              <a:t>Odeillo</a:t>
            </a:r>
            <a:r>
              <a:rPr lang="en-US" sz="1800" i="1" dirty="0" smtClean="0">
                <a:latin typeface="+mj-lt"/>
              </a:rPr>
              <a:t>, France</a:t>
            </a:r>
            <a:endParaRPr lang="en-US" sz="1800" i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62" y="3539660"/>
            <a:ext cx="4875574" cy="2210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5" y="1742799"/>
            <a:ext cx="5506811" cy="2166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5" y="4200130"/>
            <a:ext cx="2919566" cy="1957251"/>
          </a:xfrm>
          <a:prstGeom prst="rect">
            <a:avLst/>
          </a:prstGeom>
        </p:spPr>
      </p:pic>
      <p:pic>
        <p:nvPicPr>
          <p:cNvPr id="10" name="Picture 9" descr="promes.bmp"/>
          <p:cNvPicPr>
            <a:picLocks noChangeAspect="1"/>
          </p:cNvPicPr>
          <p:nvPr/>
        </p:nvPicPr>
        <p:blipFill>
          <a:blip r:embed="rId5" cstate="print"/>
          <a:srcRect l="32813" t="29166" r="34375" b="45834"/>
          <a:stretch>
            <a:fillRect/>
          </a:stretch>
        </p:blipFill>
        <p:spPr>
          <a:xfrm>
            <a:off x="6131217" y="2565588"/>
            <a:ext cx="1280160" cy="731520"/>
          </a:xfrm>
          <a:prstGeom prst="rect">
            <a:avLst/>
          </a:prstGeom>
        </p:spPr>
      </p:pic>
      <p:pic>
        <p:nvPicPr>
          <p:cNvPr id="11" name="Picture 10" descr="CNRSfilaire-gran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4588" y="2565588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4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447179" y="992839"/>
            <a:ext cx="18002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  <a:sym typeface="Wingdings" pitchFamily="2" charset="2"/>
              </a:rPr>
              <a:t>Pyrometer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3568237" y="1146519"/>
            <a:ext cx="2571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  <a:sym typeface="Wingdings" pitchFamily="2" charset="2"/>
              </a:rPr>
              <a:t>Solar</a:t>
            </a:r>
            <a:r>
              <a:rPr lang="fr-FR" sz="1600" dirty="0" smtClean="0">
                <a:latin typeface="Calibri" panose="020F0502020204030204" pitchFamily="34" charset="0"/>
                <a:sym typeface="Wingdings" pitchFamily="2" charset="2"/>
              </a:rPr>
              <a:t> flux (</a:t>
            </a:r>
            <a:r>
              <a:rPr lang="fr-FR" sz="1600" dirty="0">
                <a:latin typeface="Calibri" panose="020F0502020204030204" pitchFamily="34" charset="0"/>
                <a:sym typeface="Wingdings" pitchFamily="2" charset="2"/>
              </a:rPr>
              <a:t>W/m²)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5" name="Picture 19" descr="IMG_1208"/>
          <p:cNvPicPr>
            <a:picLocks noChangeAspect="1" noChangeArrowheads="1"/>
          </p:cNvPicPr>
          <p:nvPr/>
        </p:nvPicPr>
        <p:blipFill>
          <a:blip r:embed="rId2" cstate="print"/>
          <a:srcRect l="22728" r="16322" b="8604"/>
          <a:stretch>
            <a:fillRect/>
          </a:stretch>
        </p:blipFill>
        <p:spPr bwMode="auto">
          <a:xfrm>
            <a:off x="6879227" y="1208863"/>
            <a:ext cx="936625" cy="1871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3639675" y="6523590"/>
            <a:ext cx="24288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600" dirty="0" err="1" smtClean="0">
                <a:latin typeface="Calibri" panose="020F0502020204030204" pitchFamily="34" charset="0"/>
              </a:rPr>
              <a:t>Temperature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controller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2512" y="2743200"/>
            <a:ext cx="2520950" cy="189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lèche courbée vers le bas 9"/>
          <p:cNvSpPr>
            <a:spLocks noChangeArrowheads="1"/>
          </p:cNvSpPr>
          <p:nvPr/>
        </p:nvSpPr>
        <p:spPr bwMode="auto">
          <a:xfrm rot="5400000">
            <a:off x="4360400" y="2978702"/>
            <a:ext cx="4071937" cy="1643063"/>
          </a:xfrm>
          <a:prstGeom prst="curvedDownArrow">
            <a:avLst>
              <a:gd name="adj1" fmla="val 24989"/>
              <a:gd name="adj2" fmla="val 50001"/>
              <a:gd name="adj3" fmla="val 25000"/>
            </a:avLst>
          </a:prstGeom>
          <a:solidFill>
            <a:srgbClr val="C0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rot="10800000" vert="eaVert" anchor="ctr"/>
          <a:lstStyle/>
          <a:p>
            <a:pPr algn="ctr">
              <a:defRPr/>
            </a:pPr>
            <a:endParaRPr lang="fr-FR">
              <a:latin typeface="+mn-lt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/>
          <a:srcRect t="19075"/>
          <a:stretch>
            <a:fillRect/>
          </a:stretch>
        </p:blipFill>
        <p:spPr bwMode="auto">
          <a:xfrm>
            <a:off x="6231155" y="3071571"/>
            <a:ext cx="2089150" cy="1265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Flèche courbée vers le bas 11"/>
          <p:cNvSpPr>
            <a:spLocks noChangeArrowheads="1"/>
          </p:cNvSpPr>
          <p:nvPr/>
        </p:nvSpPr>
        <p:spPr bwMode="auto">
          <a:xfrm rot="-5400000">
            <a:off x="1139362" y="2764390"/>
            <a:ext cx="4071938" cy="1643062"/>
          </a:xfrm>
          <a:prstGeom prst="curvedDownArrow">
            <a:avLst>
              <a:gd name="adj1" fmla="val 24989"/>
              <a:gd name="adj2" fmla="val 50001"/>
              <a:gd name="adj3" fmla="val 25000"/>
            </a:avLst>
          </a:prstGeom>
          <a:solidFill>
            <a:srgbClr val="C0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vert="eaVert" anchor="ctr"/>
          <a:lstStyle/>
          <a:p>
            <a:pPr algn="ctr">
              <a:defRPr/>
            </a:pPr>
            <a:endParaRPr lang="fr-FR">
              <a:latin typeface="+mn-lt"/>
            </a:endParaRPr>
          </a:p>
        </p:txBody>
      </p:sp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5" cstate="print"/>
          <a:srcRect l="15015" t="9981" r="13730" b="24980"/>
          <a:stretch>
            <a:fillRect/>
          </a:stretch>
        </p:blipFill>
        <p:spPr bwMode="auto">
          <a:xfrm>
            <a:off x="3853987" y="1421348"/>
            <a:ext cx="1873250" cy="1282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15"/>
          <p:cNvPicPr>
            <a:picLocks noChangeAspect="1" noChangeArrowheads="1"/>
          </p:cNvPicPr>
          <p:nvPr/>
        </p:nvPicPr>
        <p:blipFill>
          <a:blip r:embed="rId6" cstate="print"/>
          <a:srcRect l="17407" r="8681"/>
          <a:stretch>
            <a:fillRect/>
          </a:stretch>
        </p:blipFill>
        <p:spPr bwMode="auto">
          <a:xfrm>
            <a:off x="4007975" y="4945624"/>
            <a:ext cx="1631950" cy="1655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1395741" y="4974765"/>
            <a:ext cx="13756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  <a:sym typeface="Wingdings" pitchFamily="2" charset="2"/>
              </a:rPr>
              <a:t>Carbon</a:t>
            </a:r>
            <a:r>
              <a:rPr lang="fr-FR" sz="1600" dirty="0" smtClean="0">
                <a:latin typeface="Calibri" panose="020F0502020204030204" pitchFamily="34" charset="0"/>
                <a:sym typeface="Wingdings" pitchFamily="2" charset="2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sym typeface="Wingdings" pitchFamily="2" charset="2"/>
              </a:rPr>
              <a:t>blades</a:t>
            </a:r>
            <a:endParaRPr lang="fr-FR" sz="1600" dirty="0">
              <a:latin typeface="Calibri" panose="020F0502020204030204" pitchFamily="34" charset="0"/>
              <a:sym typeface="Wingdings" pitchFamily="2" charset="2"/>
            </a:endParaRPr>
          </a:p>
        </p:txBody>
      </p:sp>
      <p:pic>
        <p:nvPicPr>
          <p:cNvPr id="24" name="Picture 9" descr="IMG_0981"/>
          <p:cNvPicPr>
            <a:picLocks noChangeAspect="1" noChangeArrowheads="1"/>
          </p:cNvPicPr>
          <p:nvPr/>
        </p:nvPicPr>
        <p:blipFill>
          <a:blip r:embed="rId7" cstate="print"/>
          <a:srcRect l="19611" t="6204" r="24153" b="9429"/>
          <a:stretch>
            <a:fillRect/>
          </a:stretch>
        </p:blipFill>
        <p:spPr bwMode="auto">
          <a:xfrm>
            <a:off x="1982683" y="1208863"/>
            <a:ext cx="1000132" cy="2000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62835" y="3385968"/>
            <a:ext cx="2088000" cy="1567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Image 17" descr="IMG_0012.JPG"/>
          <p:cNvPicPr>
            <a:picLocks noChangeAspect="1"/>
          </p:cNvPicPr>
          <p:nvPr/>
        </p:nvPicPr>
        <p:blipFill>
          <a:blip r:embed="rId9" cstate="print"/>
          <a:srcRect l="14287" t="9134" r="16657" b="17842"/>
          <a:stretch>
            <a:fillRect/>
          </a:stretch>
        </p:blipFill>
        <p:spPr bwMode="auto">
          <a:xfrm>
            <a:off x="6303163" y="4593239"/>
            <a:ext cx="2088232" cy="1656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7" name="Connecteur droit 19"/>
          <p:cNvCxnSpPr/>
          <p:nvPr/>
        </p:nvCxnSpPr>
        <p:spPr>
          <a:xfrm>
            <a:off x="3467447" y="3092222"/>
            <a:ext cx="1260000" cy="86409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0"/>
          <p:cNvCxnSpPr/>
          <p:nvPr/>
        </p:nvCxnSpPr>
        <p:spPr>
          <a:xfrm flipV="1">
            <a:off x="4790995" y="3081071"/>
            <a:ext cx="1188000" cy="86409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égende encadrée 1 23"/>
          <p:cNvSpPr/>
          <p:nvPr/>
        </p:nvSpPr>
        <p:spPr>
          <a:xfrm>
            <a:off x="7887339" y="2721031"/>
            <a:ext cx="864096" cy="360040"/>
          </a:xfrm>
          <a:prstGeom prst="borderCallout1">
            <a:avLst>
              <a:gd name="adj1" fmla="val 99665"/>
              <a:gd name="adj2" fmla="val -1738"/>
              <a:gd name="adj3" fmla="val 236776"/>
              <a:gd name="adj4" fmla="val -67001"/>
            </a:avLst>
          </a:prstGeom>
          <a:noFill/>
          <a:ln>
            <a:solidFill>
              <a:srgbClr val="FF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 err="1" smtClean="0">
                <a:solidFill>
                  <a:srgbClr val="FF00FF"/>
                </a:solidFill>
              </a:rPr>
              <a:t>T</a:t>
            </a:r>
            <a:r>
              <a:rPr lang="fr-FR" sz="2000" b="1" baseline="-25000" dirty="0" err="1" smtClean="0">
                <a:solidFill>
                  <a:srgbClr val="FF00FF"/>
                </a:solidFill>
              </a:rPr>
              <a:t>surface</a:t>
            </a:r>
            <a:endParaRPr lang="fr-FR" sz="2000" b="1" baseline="-25000" dirty="0">
              <a:solidFill>
                <a:srgbClr val="FF00FF"/>
              </a:solidFill>
            </a:endParaRPr>
          </a:p>
        </p:txBody>
      </p:sp>
      <p:pic>
        <p:nvPicPr>
          <p:cNvPr id="31" name="Picture 30" descr="promes.bmp"/>
          <p:cNvPicPr>
            <a:picLocks noChangeAspect="1"/>
          </p:cNvPicPr>
          <p:nvPr/>
        </p:nvPicPr>
        <p:blipFill>
          <a:blip r:embed="rId10" cstate="print"/>
          <a:srcRect l="32813" t="29166" r="34375" b="45834"/>
          <a:stretch>
            <a:fillRect/>
          </a:stretch>
        </p:blipFill>
        <p:spPr>
          <a:xfrm>
            <a:off x="190613" y="1032022"/>
            <a:ext cx="1280160" cy="731520"/>
          </a:xfrm>
          <a:prstGeom prst="rect">
            <a:avLst/>
          </a:prstGeom>
        </p:spPr>
      </p:pic>
      <p:pic>
        <p:nvPicPr>
          <p:cNvPr id="32" name="Picture 31" descr="CNRSfilaire-grand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7533" y="185085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51264"/>
            <a:ext cx="5151120" cy="914400"/>
          </a:xfrm>
        </p:spPr>
        <p:txBody>
          <a:bodyPr/>
          <a:lstStyle/>
          <a:p>
            <a:pPr algn="l"/>
            <a:r>
              <a:rPr lang="en-US" sz="2400" dirty="0" smtClean="0"/>
              <a:t>2. Concentrated Solar Technologies</a:t>
            </a:r>
            <a:endParaRPr lang="en-US" sz="2400" dirty="0"/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3044" y="1310505"/>
            <a:ext cx="5507196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2.2. Double Reflection Systems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 cstate="print"/>
          <a:srcRect t="13781"/>
          <a:stretch>
            <a:fillRect/>
          </a:stretch>
        </p:blipFill>
        <p:spPr bwMode="auto">
          <a:xfrm>
            <a:off x="8143" y="3287367"/>
            <a:ext cx="5256000" cy="298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 Box 224"/>
          <p:cNvSpPr txBox="1">
            <a:spLocks noChangeArrowheads="1"/>
          </p:cNvSpPr>
          <p:nvPr/>
        </p:nvSpPr>
        <p:spPr bwMode="auto">
          <a:xfrm>
            <a:off x="353853" y="1875472"/>
            <a:ext cx="2957513" cy="10779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b="1" dirty="0"/>
              <a:t>Tests of fatigue </a:t>
            </a:r>
          </a:p>
          <a:p>
            <a:r>
              <a:rPr lang="fr-FR" sz="1600" dirty="0"/>
              <a:t>Under </a:t>
            </a:r>
            <a:r>
              <a:rPr lang="fr-FR" sz="1600" dirty="0" err="1"/>
              <a:t>repeated</a:t>
            </a:r>
            <a:r>
              <a:rPr lang="fr-FR" sz="1600" dirty="0"/>
              <a:t> thermal stress</a:t>
            </a:r>
          </a:p>
          <a:p>
            <a:r>
              <a:rPr lang="fr-FR" sz="1600" dirty="0"/>
              <a:t>500 – 1000°C - </a:t>
            </a:r>
            <a:r>
              <a:rPr lang="fr-FR" sz="1600" dirty="0" err="1"/>
              <a:t>under</a:t>
            </a:r>
            <a:r>
              <a:rPr lang="fr-FR" sz="1600" dirty="0"/>
              <a:t> </a:t>
            </a:r>
            <a:r>
              <a:rPr lang="fr-FR" sz="1600" dirty="0" err="1"/>
              <a:t>atm</a:t>
            </a:r>
            <a:r>
              <a:rPr lang="fr-FR" sz="1600" dirty="0"/>
              <a:t> air</a:t>
            </a:r>
          </a:p>
          <a:p>
            <a:r>
              <a:rPr lang="fr-FR" sz="1600" dirty="0"/>
              <a:t>1000 – 2500°C/min</a:t>
            </a:r>
          </a:p>
        </p:txBody>
      </p:sp>
      <p:pic>
        <p:nvPicPr>
          <p:cNvPr id="15" name="Picture 18" descr="IMG_1186"/>
          <p:cNvPicPr>
            <a:picLocks noChangeAspect="1" noChangeArrowheads="1"/>
          </p:cNvPicPr>
          <p:nvPr/>
        </p:nvPicPr>
        <p:blipFill>
          <a:blip r:embed="rId3" cstate="print"/>
          <a:srcRect t="36378" b="11162"/>
          <a:stretch>
            <a:fillRect/>
          </a:stretch>
        </p:blipFill>
        <p:spPr bwMode="auto">
          <a:xfrm rot="16200000">
            <a:off x="3388398" y="1992022"/>
            <a:ext cx="1689842" cy="6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39700" dir="2700000" algn="tl" rotWithShape="0">
              <a:srgbClr val="333333">
                <a:alpha val="64999"/>
              </a:srgbClr>
            </a:outerShdw>
          </a:effec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997" r="23866"/>
          <a:stretch>
            <a:fillRect/>
          </a:stretch>
        </p:blipFill>
        <p:spPr bwMode="auto">
          <a:xfrm>
            <a:off x="4754900" y="1263558"/>
            <a:ext cx="756000" cy="212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/>
          <a:srcRect r="16048" b="1552"/>
          <a:stretch>
            <a:fillRect/>
          </a:stretch>
        </p:blipFill>
        <p:spPr bwMode="auto">
          <a:xfrm>
            <a:off x="5440683" y="2885345"/>
            <a:ext cx="4284000" cy="347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ZoneTexte 30"/>
          <p:cNvSpPr txBox="1"/>
          <p:nvPr/>
        </p:nvSpPr>
        <p:spPr>
          <a:xfrm>
            <a:off x="5440683" y="1516254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Cofalit® </a:t>
            </a:r>
            <a:r>
              <a:rPr lang="fr-FR" sz="1400" dirty="0" err="1" smtClean="0">
                <a:latin typeface="Calibri" panose="020F0502020204030204" pitchFamily="34" charset="0"/>
              </a:rPr>
              <a:t>ceramic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sample</a:t>
            </a:r>
            <a:endParaRPr lang="fr-FR" sz="1400" dirty="0" smtClean="0">
              <a:latin typeface="Calibri" panose="020F0502020204030204" pitchFamily="34" charset="0"/>
            </a:endParaRPr>
          </a:p>
          <a:p>
            <a:r>
              <a:rPr lang="fr-FR" sz="1400" dirty="0" smtClean="0">
                <a:latin typeface="Calibri" panose="020F0502020204030204" pitchFamily="34" charset="0"/>
              </a:rPr>
              <a:t>(L = 200 mm, D= 25 mm)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59605" y="3042558"/>
            <a:ext cx="3456000" cy="266429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942642" y="3429799"/>
            <a:ext cx="4068000" cy="2232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6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9" y="1772067"/>
            <a:ext cx="5486400" cy="2840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044" y="851264"/>
            <a:ext cx="5151120" cy="914400"/>
          </a:xfrm>
        </p:spPr>
        <p:txBody>
          <a:bodyPr/>
          <a:lstStyle/>
          <a:p>
            <a:pPr algn="l"/>
            <a:r>
              <a:rPr lang="en-US" sz="2400" dirty="0" smtClean="0"/>
              <a:t>2. Concentrated Solar Technologies</a:t>
            </a:r>
            <a:endParaRPr lang="en-US" sz="2400" dirty="0"/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Technologies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3044" y="1310505"/>
            <a:ext cx="5507196" cy="455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2.2. Double Reflection </a:t>
            </a:r>
            <a:r>
              <a:rPr lang="en-US" sz="2000" dirty="0" smtClean="0">
                <a:solidFill>
                  <a:srgbClr val="7F7F7F"/>
                </a:solidFill>
                <a:latin typeface="Calibri"/>
                <a:cs typeface="Calibri"/>
              </a:rPr>
              <a:t>Systems – Beam down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5793"/>
          <a:stretch/>
        </p:blipFill>
        <p:spPr>
          <a:xfrm rot="5400000">
            <a:off x="4961707" y="1778728"/>
            <a:ext cx="4589420" cy="4114800"/>
          </a:xfrm>
          <a:prstGeom prst="rect">
            <a:avLst/>
          </a:prstGeom>
        </p:spPr>
      </p:pic>
      <p:sp>
        <p:nvSpPr>
          <p:cNvPr id="9" name="Sun 8"/>
          <p:cNvSpPr/>
          <p:nvPr/>
        </p:nvSpPr>
        <p:spPr>
          <a:xfrm>
            <a:off x="5372894" y="1661297"/>
            <a:ext cx="687977" cy="670560"/>
          </a:xfrm>
          <a:prstGeom prst="sun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>
            <a:off x="5716883" y="2331857"/>
            <a:ext cx="474911" cy="257106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191794" y="2725783"/>
            <a:ext cx="923109" cy="217714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114903" y="2725783"/>
            <a:ext cx="396239" cy="1436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11142" y="2629989"/>
            <a:ext cx="526870" cy="1532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86" t="23112" r="4381" b="22539"/>
          <a:stretch/>
        </p:blipFill>
        <p:spPr bwMode="auto">
          <a:xfrm>
            <a:off x="2205463" y="4704587"/>
            <a:ext cx="2286000" cy="142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3" y="5076504"/>
            <a:ext cx="1554480" cy="454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338" y="5747657"/>
            <a:ext cx="1619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59A"/>
                </a:solidFill>
              </a:rPr>
              <a:t>100 </a:t>
            </a:r>
            <a:r>
              <a:rPr lang="en-US" dirty="0" err="1" smtClean="0">
                <a:solidFill>
                  <a:srgbClr val="00559A"/>
                </a:solidFill>
              </a:rPr>
              <a:t>kW</a:t>
            </a:r>
            <a:r>
              <a:rPr lang="en-US" baseline="-25000" dirty="0" err="1" smtClean="0">
                <a:solidFill>
                  <a:srgbClr val="00559A"/>
                </a:solidFill>
              </a:rPr>
              <a:t>th</a:t>
            </a:r>
            <a:endParaRPr lang="en-US" baseline="-25000" dirty="0">
              <a:solidFill>
                <a:srgbClr val="0055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0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dow 115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666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687774"/>
            <a:ext cx="9906000" cy="1425072"/>
          </a:xfrm>
          <a:prstGeom prst="rect">
            <a:avLst/>
          </a:prstGeom>
          <a:solidFill>
            <a:srgbClr val="FFFFFF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922" y="3805785"/>
            <a:ext cx="8725660" cy="719007"/>
          </a:xfrm>
        </p:spPr>
        <p:txBody>
          <a:bodyPr/>
          <a:lstStyle/>
          <a:p>
            <a:pPr algn="l"/>
            <a:r>
              <a:rPr lang="en-US" sz="6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</a:t>
            </a:r>
            <a:endParaRPr 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46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576922" y="6164632"/>
            <a:ext cx="4310062" cy="685800"/>
          </a:xfrm>
        </p:spPr>
        <p:txBody>
          <a:bodyPr/>
          <a:lstStyle/>
          <a:p>
            <a:fld id="{C4936AEC-AAAF-6C4E-926A-3E648DEB3F28}" type="datetime2">
              <a:rPr lang="en-US" smtClean="0"/>
              <a:t>Thursday, October 16, 2014</a:t>
            </a:fld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210142" y="6417590"/>
            <a:ext cx="1240807" cy="2154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 algn="r"/>
            <a:r>
              <a:rPr lang="en-US" dirty="0" smtClean="0"/>
              <a:t>Version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286603" y="-8881"/>
            <a:ext cx="2610516" cy="837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MASDAR_Division_Orb_Institute (CMYK)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8882" y="-5744"/>
            <a:ext cx="9104209" cy="834732"/>
          </a:xfrm>
          <a:prstGeom prst="rect">
            <a:avLst/>
          </a:prstGeom>
        </p:spPr>
      </p:pic>
      <p:pic>
        <p:nvPicPr>
          <p:cNvPr id="15" name="Picture 14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557" y="104714"/>
            <a:ext cx="2076296" cy="6076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+mj-lt"/>
              </a:rPr>
              <a:t>Dr. Nicolas CALVET</a:t>
            </a:r>
            <a:endParaRPr lang="en-US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469" y="217714"/>
            <a:ext cx="6200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+mj-lt"/>
              </a:rPr>
              <a:t>ncalvet@masdar.ac.ae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3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75186"/>
            <a:ext cx="9144000" cy="5256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</a:t>
            </a:r>
            <a:r>
              <a:rPr lang="en-US" sz="2400" dirty="0" smtClean="0">
                <a:solidFill>
                  <a:schemeClr val="bg1"/>
                </a:solidFill>
              </a:rPr>
              <a:t>Resource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4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</a:t>
            </a:r>
            <a:r>
              <a:rPr lang="en-US" sz="2400" dirty="0" smtClean="0">
                <a:solidFill>
                  <a:schemeClr val="bg1"/>
                </a:solidFill>
              </a:rPr>
              <a:t>Resource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24317"/>
          <a:stretch/>
        </p:blipFill>
        <p:spPr>
          <a:xfrm>
            <a:off x="96634" y="1125585"/>
            <a:ext cx="9712732" cy="4693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7358734" y="3866605"/>
            <a:ext cx="722812" cy="58347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238309" y="3866605"/>
            <a:ext cx="1045028" cy="5225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11977" y="5939246"/>
            <a:ext cx="5207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559A"/>
                </a:solidFill>
              </a:rPr>
              <a:t>In U.A.E.: 1950 – 2400 KWh/m</a:t>
            </a:r>
            <a:r>
              <a:rPr lang="en-US" baseline="30000" dirty="0" smtClean="0">
                <a:solidFill>
                  <a:srgbClr val="00559A"/>
                </a:solidFill>
              </a:rPr>
              <a:t>2</a:t>
            </a:r>
            <a:r>
              <a:rPr lang="en-US" dirty="0" smtClean="0">
                <a:solidFill>
                  <a:srgbClr val="00559A"/>
                </a:solidFill>
              </a:rPr>
              <a:t>y</a:t>
            </a:r>
            <a:endParaRPr lang="en-US" dirty="0">
              <a:solidFill>
                <a:srgbClr val="0055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</a:t>
            </a:r>
            <a:r>
              <a:rPr lang="en-US" sz="2400" dirty="0" smtClean="0">
                <a:solidFill>
                  <a:schemeClr val="bg1"/>
                </a:solidFill>
              </a:rPr>
              <a:t>Resource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219" b="3692"/>
          <a:stretch/>
        </p:blipFill>
        <p:spPr>
          <a:xfrm>
            <a:off x="243840" y="1436905"/>
            <a:ext cx="9418320" cy="48257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13728" y="1025266"/>
            <a:ext cx="4103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559A"/>
                </a:solidFill>
                <a:latin typeface="+mn-lt"/>
              </a:rPr>
              <a:t>http</a:t>
            </a:r>
            <a:r>
              <a:rPr lang="en-US" i="1" dirty="0" smtClean="0">
                <a:solidFill>
                  <a:srgbClr val="00559A"/>
                </a:solidFill>
                <a:latin typeface="+mn-lt"/>
              </a:rPr>
              <a:t>://solaratlas.masdar.ac.ae</a:t>
            </a:r>
            <a:r>
              <a:rPr lang="en-US" i="1" dirty="0">
                <a:solidFill>
                  <a:srgbClr val="00559A"/>
                </a:solidFill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83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69" b="2161"/>
          <a:stretch/>
        </p:blipFill>
        <p:spPr>
          <a:xfrm>
            <a:off x="60960" y="992080"/>
            <a:ext cx="9784080" cy="4873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209" y="6045606"/>
            <a:ext cx="4634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 smtClean="0"/>
              <a:t>Source</a:t>
            </a:r>
            <a:r>
              <a:rPr lang="en-US" sz="1200" i="1" dirty="0"/>
              <a:t>: Franz </a:t>
            </a:r>
            <a:r>
              <a:rPr lang="en-US" sz="1200" i="1" dirty="0" err="1" smtClean="0"/>
              <a:t>Trieb</a:t>
            </a:r>
            <a:r>
              <a:rPr lang="en-US" sz="1200" i="1" dirty="0" smtClean="0"/>
              <a:t>, DLR, </a:t>
            </a:r>
            <a:r>
              <a:rPr lang="en-US" sz="1200" i="1" dirty="0" err="1" smtClean="0"/>
              <a:t>SolarPaces</a:t>
            </a:r>
            <a:r>
              <a:rPr lang="en-US" sz="1200" i="1" dirty="0" smtClean="0"/>
              <a:t> 2009, Berlin Germany</a:t>
            </a:r>
            <a:endParaRPr lang="en-US" sz="1200" i="1" dirty="0"/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>
                <a:solidFill>
                  <a:schemeClr val="bg1"/>
                </a:solidFill>
              </a:rPr>
              <a:t>Solar </a:t>
            </a:r>
            <a:r>
              <a:rPr lang="en-US" sz="2400" dirty="0" smtClean="0">
                <a:solidFill>
                  <a:schemeClr val="bg1"/>
                </a:solidFill>
              </a:rPr>
              <a:t>Resource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3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DAR PowerPoint_Institute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MASDAR PowerPoint_Institute_Template.potx</Template>
  <TotalTime>4653</TotalTime>
  <Words>1660</Words>
  <Application>Microsoft Office PowerPoint</Application>
  <PresentationFormat>A4 Paper (210x297 mm)</PresentationFormat>
  <Paragraphs>396</Paragraphs>
  <Slides>57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ＭＳ Ｐゴシック</vt:lpstr>
      <vt:lpstr>Arial</vt:lpstr>
      <vt:lpstr>Arial Bold</vt:lpstr>
      <vt:lpstr>Calibri</vt:lpstr>
      <vt:lpstr>Frutiger 45 Light</vt:lpstr>
      <vt:lpstr>Frutiger LT 45 Light</vt:lpstr>
      <vt:lpstr>Lucida Grande</vt:lpstr>
      <vt:lpstr>Times New Roman</vt:lpstr>
      <vt:lpstr>Wingdings</vt:lpstr>
      <vt:lpstr>MASDAR PowerPoint_Institute_Template</vt:lpstr>
      <vt:lpstr>Solar Resource &amp; Solar Technologies UCC501 – Part 1</vt:lpstr>
      <vt:lpstr>Solar Resource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Solar Technologies</vt:lpstr>
      <vt:lpstr>PowerPoint Presentation</vt:lpstr>
      <vt:lpstr>Non-Concentrated Technologies</vt:lpstr>
      <vt:lpstr>1. Non-concentrated Solar Technologies</vt:lpstr>
      <vt:lpstr>1. Non-concentrated Solar Technologies</vt:lpstr>
      <vt:lpstr>1. Non-concentrated Solar Technologies</vt:lpstr>
      <vt:lpstr>1. Non-concentrated Solar Technologies</vt:lpstr>
      <vt:lpstr>1. Non-concentrated Solar Technologies</vt:lpstr>
      <vt:lpstr>PowerPoint Presentation</vt:lpstr>
      <vt:lpstr>1. Non-concentrated Solar Technologies</vt:lpstr>
      <vt:lpstr>1. Non-concentrated Solar Technologies</vt:lpstr>
      <vt:lpstr>1. Non-concentrated Solar Technologies</vt:lpstr>
      <vt:lpstr>1. Non-concentrated Solar Technologies</vt:lpstr>
      <vt:lpstr>1. Non-concentrated Solar Technologies</vt:lpstr>
      <vt:lpstr>1. Non-concentrated Solar Technologies</vt:lpstr>
      <vt:lpstr>1. Non-concentrated Solar Technologies</vt:lpstr>
      <vt:lpstr>1. Non-concentrated Solar Technologies</vt:lpstr>
      <vt:lpstr>PowerPoint Presentation</vt:lpstr>
      <vt:lpstr>1. Non-concentrated Solar Technologies</vt:lpstr>
      <vt:lpstr>1. Non-concentrated Solar Technologies</vt:lpstr>
      <vt:lpstr>1. Non-concentrated Solar Technologies</vt:lpstr>
      <vt:lpstr>PowerPoint Presentation</vt:lpstr>
      <vt:lpstr>PowerPoint Presentation</vt:lpstr>
      <vt:lpstr>1. Non-concentrated Solar Technologies</vt:lpstr>
      <vt:lpstr>1. Non-concentrated Solar Technologies</vt:lpstr>
      <vt:lpstr>Concentrated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Concentrated Solar Technologies</vt:lpstr>
      <vt:lpstr>PowerPoint Presentation</vt:lpstr>
      <vt:lpstr>2. Concentrated Solar Technologies</vt:lpstr>
      <vt:lpstr>2. Concentrated Solar Technologies</vt:lpstr>
      <vt:lpstr>Thank You</vt:lpstr>
    </vt:vector>
  </TitlesOfParts>
  <Company>Landor Associates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Nicolas Calvet</cp:lastModifiedBy>
  <cp:revision>221</cp:revision>
  <cp:lastPrinted>2010-05-16T13:28:54Z</cp:lastPrinted>
  <dcterms:created xsi:type="dcterms:W3CDTF">2010-06-14T07:37:26Z</dcterms:created>
  <dcterms:modified xsi:type="dcterms:W3CDTF">2014-10-16T12:41:13Z</dcterms:modified>
</cp:coreProperties>
</file>